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42"/>
  </p:notesMasterIdLst>
  <p:handoutMasterIdLst>
    <p:handoutMasterId r:id="rId43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91" r:id="rId16"/>
    <p:sldId id="292" r:id="rId17"/>
    <p:sldId id="294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293" r:id="rId26"/>
    <p:sldId id="304" r:id="rId27"/>
    <p:sldId id="313" r:id="rId28"/>
    <p:sldId id="314" r:id="rId29"/>
    <p:sldId id="317" r:id="rId30"/>
    <p:sldId id="318" r:id="rId31"/>
    <p:sldId id="321" r:id="rId32"/>
    <p:sldId id="319" r:id="rId33"/>
    <p:sldId id="305" r:id="rId34"/>
    <p:sldId id="306" r:id="rId35"/>
    <p:sldId id="307" r:id="rId36"/>
    <p:sldId id="308" r:id="rId37"/>
    <p:sldId id="322" r:id="rId38"/>
    <p:sldId id="323" r:id="rId39"/>
    <p:sldId id="324" r:id="rId40"/>
    <p:sldId id="325" r:id="rId41"/>
  </p:sldIdLst>
  <p:sldSz cx="9144000" cy="6858000" type="screen4x3"/>
  <p:notesSz cx="7302500" cy="9586913"/>
  <p:defaultTextStyle>
    <a:defPPr>
      <a:defRPr lang="es-ES"/>
    </a:defPPr>
    <a:lvl1pPr algn="l" rtl="0" fontAlgn="base">
      <a:spcBef>
        <a:spcPct val="0"/>
      </a:spcBef>
      <a:spcAft>
        <a:spcPct val="0"/>
      </a:spcAft>
      <a:buFont typeface="Wingdings" pitchFamily="2" charset="2"/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Wingdings" pitchFamily="2" charset="2"/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Wingdings" pitchFamily="2" charset="2"/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Wingdings" pitchFamily="2" charset="2"/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Wingdings" pitchFamily="2" charset="2"/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00"/>
    <a:srgbClr val="66CCFF"/>
    <a:srgbClr val="006666"/>
    <a:srgbClr val="800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2787"/>
    <p:restoredTop sz="91005" autoAdjust="0"/>
  </p:normalViewPr>
  <p:slideViewPr>
    <p:cSldViewPr>
      <p:cViewPr varScale="1">
        <p:scale>
          <a:sx n="63" d="100"/>
          <a:sy n="63" d="100"/>
        </p:scale>
        <p:origin x="-2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8613" y="0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endParaRPr lang="es-E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s-E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8613" y="9107488"/>
            <a:ext cx="31638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3" rIns="96506" bIns="48253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EA86768E-8F3B-4990-96DA-6E83AC0587B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860D13-549D-410C-AE6B-2D9BD448E59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D4FE5-E4B5-4ED7-B16B-10C8DFBC6DF9}" type="slidenum">
              <a:rPr lang="es-ES"/>
              <a:pPr/>
              <a:t>1</a:t>
            </a:fld>
            <a:endParaRPr lang="es-E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59823-1706-4B5D-BC56-63BC1069D71A}" type="slidenum">
              <a:rPr lang="es-ES"/>
              <a:pPr/>
              <a:t>10</a:t>
            </a:fld>
            <a:endParaRPr lang="es-E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1BAC6B-0F31-4FAE-BADF-653D07546F82}" type="slidenum">
              <a:rPr lang="es-ES"/>
              <a:pPr/>
              <a:t>11</a:t>
            </a:fld>
            <a:endParaRPr lang="es-E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95A6C-CCC3-4A36-8B42-7782CF5FFE72}" type="slidenum">
              <a:rPr lang="es-ES"/>
              <a:pPr/>
              <a:t>12</a:t>
            </a:fld>
            <a:endParaRPr lang="es-E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5AA52-118A-42E4-98B9-3BC1367D2540}" type="slidenum">
              <a:rPr lang="es-ES"/>
              <a:pPr/>
              <a:t>13</a:t>
            </a:fld>
            <a:endParaRPr lang="es-E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43BD57-280F-48EB-9946-CC2D0CC6558B}" type="slidenum">
              <a:rPr lang="es-ES"/>
              <a:pPr/>
              <a:t>14</a:t>
            </a:fld>
            <a:endParaRPr lang="es-E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06F2A-EF14-466D-AFD8-76F18C642004}" type="slidenum">
              <a:rPr lang="es-ES"/>
              <a:pPr/>
              <a:t>15</a:t>
            </a:fld>
            <a:endParaRPr lang="es-E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A0AF3-5862-43D5-85D5-246AF32F0DAE}" type="slidenum">
              <a:rPr lang="es-ES"/>
              <a:pPr/>
              <a:t>16</a:t>
            </a:fld>
            <a:endParaRPr lang="es-E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333544-3BCE-4102-986C-E8BDB5D472BA}" type="slidenum">
              <a:rPr lang="es-ES"/>
              <a:pPr/>
              <a:t>17</a:t>
            </a:fld>
            <a:endParaRPr lang="es-E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06FC6-D33E-4642-9709-5E1EAFB1CBFC}" type="slidenum">
              <a:rPr lang="es-ES"/>
              <a:pPr/>
              <a:t>18</a:t>
            </a:fld>
            <a:endParaRPr lang="es-E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1CEE0-980E-49A1-A5C5-040AD565D989}" type="slidenum">
              <a:rPr lang="es-ES"/>
              <a:pPr/>
              <a:t>19</a:t>
            </a:fld>
            <a:endParaRPr lang="es-E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2719C-BE05-4FD1-99DF-8AB3F3C818C1}" type="slidenum">
              <a:rPr lang="es-ES"/>
              <a:pPr/>
              <a:t>2</a:t>
            </a:fld>
            <a:endParaRPr lang="es-E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A999EA-AD7C-4E8E-A0F2-3AFA59A9DBE2}" type="slidenum">
              <a:rPr lang="es-ES"/>
              <a:pPr/>
              <a:t>20</a:t>
            </a:fld>
            <a:endParaRPr lang="es-E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847B1-82D4-4023-B5E0-C55CD4E902DC}" type="slidenum">
              <a:rPr lang="es-ES"/>
              <a:pPr/>
              <a:t>21</a:t>
            </a:fld>
            <a:endParaRPr lang="es-E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D6638-546F-49CB-AA54-1566A81CDD90}" type="slidenum">
              <a:rPr lang="es-ES"/>
              <a:pPr/>
              <a:t>22</a:t>
            </a:fld>
            <a:endParaRPr lang="es-E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11B88D-03D7-4A8E-871B-D12FDCE5ABF2}" type="slidenum">
              <a:rPr lang="es-ES"/>
              <a:pPr/>
              <a:t>23</a:t>
            </a:fld>
            <a:endParaRPr lang="es-E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8BD0E-948F-4491-823C-24C06F33F331}" type="slidenum">
              <a:rPr lang="es-ES"/>
              <a:pPr/>
              <a:t>24</a:t>
            </a:fld>
            <a:endParaRPr lang="es-E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99ED4-551B-475A-A8BD-BC0AFA7ACC00}" type="slidenum">
              <a:rPr lang="es-ES"/>
              <a:pPr/>
              <a:t>25</a:t>
            </a:fld>
            <a:endParaRPr lang="es-E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F26E2-919E-490F-B4AF-F2C0D99F0BFA}" type="slidenum">
              <a:rPr lang="es-ES"/>
              <a:pPr/>
              <a:t>26</a:t>
            </a:fld>
            <a:endParaRPr lang="es-E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6D2ADF-3012-445E-AF9E-0B38306AEAC2}" type="slidenum">
              <a:rPr lang="es-ES"/>
              <a:pPr/>
              <a:t>27</a:t>
            </a:fld>
            <a:endParaRPr lang="es-E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0FC05-E820-489B-8E12-520ED5F080C5}" type="slidenum">
              <a:rPr lang="es-ES"/>
              <a:pPr/>
              <a:t>28</a:t>
            </a:fld>
            <a:endParaRPr lang="es-E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803CBB-07E8-44C4-B437-7C3623BCEFA9}" type="slidenum">
              <a:rPr lang="es-ES"/>
              <a:pPr/>
              <a:t>29</a:t>
            </a:fld>
            <a:endParaRPr lang="es-E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CC4B6D-8CC4-4E2C-ABB7-93274D085216}" type="slidenum">
              <a:rPr lang="es-ES"/>
              <a:pPr/>
              <a:t>3</a:t>
            </a:fld>
            <a:endParaRPr lang="es-E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0C41E-DEDB-4AC1-966C-50E2009F05D9}" type="slidenum">
              <a:rPr lang="es-ES"/>
              <a:pPr/>
              <a:t>32</a:t>
            </a:fld>
            <a:endParaRPr lang="es-E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5778CD-1B54-4572-A60B-6BCD4D324248}" type="slidenum">
              <a:rPr lang="es-ES"/>
              <a:pPr/>
              <a:t>33</a:t>
            </a:fld>
            <a:endParaRPr lang="es-E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790B96-089D-4627-83A8-78B59F784A67}" type="slidenum">
              <a:rPr lang="es-ES"/>
              <a:pPr/>
              <a:t>34</a:t>
            </a:fld>
            <a:endParaRPr lang="es-E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3F8AA1-E393-47DE-8A0A-5E4C32AA22E6}" type="slidenum">
              <a:rPr lang="es-ES"/>
              <a:pPr/>
              <a:t>35</a:t>
            </a:fld>
            <a:endParaRPr lang="es-E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0C41E-DEDB-4AC1-966C-50E2009F05D9}" type="slidenum">
              <a:rPr lang="es-ES"/>
              <a:pPr/>
              <a:t>36</a:t>
            </a:fld>
            <a:endParaRPr lang="es-E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18B22-5B67-4071-90D2-49F8E62A51AF}" type="slidenum">
              <a:rPr lang="es-ES"/>
              <a:pPr/>
              <a:t>4</a:t>
            </a:fld>
            <a:endParaRPr lang="es-E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F3449-F895-4799-9A38-D75FB21DB4F1}" type="slidenum">
              <a:rPr lang="es-ES"/>
              <a:pPr/>
              <a:t>5</a:t>
            </a:fld>
            <a:endParaRPr lang="es-E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235951-E284-4103-A62C-4536E22757E5}" type="slidenum">
              <a:rPr lang="es-ES"/>
              <a:pPr/>
              <a:t>6</a:t>
            </a:fld>
            <a:endParaRPr lang="es-E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D79DD-3A7A-47E1-B61F-2D7217EEF49B}" type="slidenum">
              <a:rPr lang="es-ES"/>
              <a:pPr/>
              <a:t>7</a:t>
            </a:fld>
            <a:endParaRPr lang="es-E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176CC0-257B-42B9-8454-381877114BD3}" type="slidenum">
              <a:rPr lang="es-ES"/>
              <a:pPr/>
              <a:t>8</a:t>
            </a:fld>
            <a:endParaRPr lang="es-E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3ACCE2-BCD3-474A-86EC-07C5FBF80D07}" type="slidenum">
              <a:rPr lang="es-ES"/>
              <a:pPr/>
              <a:t>9</a:t>
            </a:fld>
            <a:endParaRPr lang="es-E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1C0D1C-77A2-44B4-9D19-1EA16A19BC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A657A-B590-4864-8036-664E3CCD48E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9878D3-255B-4C9E-837B-1B0B305039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6448A5-091A-4DFC-BD04-835D2E2AF8F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A68D-FCEA-4708-8DB1-70421D9228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BF6FA2-F803-4ED9-B9F5-7670E8CA6D6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55D787-734F-4D7B-9662-339C84900D5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7EC24-A9EB-4293-9ABE-3311DED015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5E3506-5CF0-44C0-8E61-DCF41A4B634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484C-41F5-4450-9C8D-7CBCCDA8FB7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138D1-2A87-430F-AAE4-BF92B910C81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FC3AB9-E749-4F1B-AFA6-062FAFDA13F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E5CC45-8E6B-487D-9AEA-763AB89D7D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ransition>
    <p:pull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Documento_de_Microsoft_Office_Word_97-20032.doc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Documento_de_Microsoft_Office_Word_97-20033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Documento_de_Microsoft_Office_Word_97-2003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074"/>
          <p:cNvSpPr>
            <a:spLocks noGrp="1" noChangeArrowheads="1"/>
          </p:cNvSpPr>
          <p:nvPr>
            <p:ph type="ctrTitle"/>
          </p:nvPr>
        </p:nvSpPr>
        <p:spPr>
          <a:xfrm>
            <a:off x="642910" y="928670"/>
            <a:ext cx="7772400" cy="561988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2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s-ES_tradnl" sz="3200" b="1" dirty="0">
                <a:solidFill>
                  <a:schemeClr val="tx1"/>
                </a:solidFill>
                <a:latin typeface="Arial" charset="0"/>
              </a:rPr>
            </a:br>
            <a:r>
              <a:rPr lang="es-ES_tradnl" sz="4900" b="1" u="sng" dirty="0"/>
              <a:t>Organización de Archivos</a:t>
            </a:r>
            <a:endParaRPr lang="en-US" sz="4900" b="1" u="sng" dirty="0"/>
          </a:p>
        </p:txBody>
      </p:sp>
      <p:sp>
        <p:nvSpPr>
          <p:cNvPr id="30723" name="Rectangle 307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733800"/>
            <a:ext cx="6400800" cy="1752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ES_tradnl" sz="1800" b="1" u="sng" dirty="0"/>
              <a:t>Equipo docente</a:t>
            </a:r>
            <a:endParaRPr lang="es-ES_tradnl" sz="1800" dirty="0"/>
          </a:p>
          <a:p>
            <a:pPr marL="1828800" lvl="4" indent="0">
              <a:spcBef>
                <a:spcPct val="50000"/>
              </a:spcBef>
              <a:buFont typeface="Wingdings" pitchFamily="2" charset="2"/>
              <a:buNone/>
            </a:pPr>
            <a:r>
              <a:rPr lang="es-ES_tradnl" sz="1600" dirty="0"/>
              <a:t>Prof. </a:t>
            </a:r>
            <a:r>
              <a:rPr lang="es-ES_tradnl" sz="1600" dirty="0" err="1"/>
              <a:t>Adj.</a:t>
            </a:r>
            <a:r>
              <a:rPr lang="es-ES_tradnl" sz="1600" dirty="0"/>
              <a:t> Lic. Carlos </a:t>
            </a:r>
            <a:r>
              <a:rPr lang="es-ES_tradnl" sz="1600" dirty="0" err="1" smtClean="0"/>
              <a:t>Rodriguez</a:t>
            </a:r>
            <a:endParaRPr lang="es-ES_tradnl" sz="1600" dirty="0" smtClean="0"/>
          </a:p>
          <a:p>
            <a:pPr marL="1828800" lvl="4" indent="0">
              <a:spcBef>
                <a:spcPct val="50000"/>
              </a:spcBef>
              <a:buFont typeface="Wingdings" pitchFamily="2" charset="2"/>
              <a:buNone/>
            </a:pPr>
            <a:r>
              <a:rPr lang="es-ES_tradnl" sz="1600" dirty="0" smtClean="0"/>
              <a:t>J.T.P. Lic. Guillermo </a:t>
            </a:r>
            <a:r>
              <a:rPr lang="es-ES_tradnl" sz="1600" dirty="0" err="1" smtClean="0"/>
              <a:t>Cherencio</a:t>
            </a:r>
            <a:endParaRPr lang="es-ES_tradnl" sz="16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dirty="0">
                <a:solidFill>
                  <a:schemeClr val="tx2"/>
                </a:solidFill>
                <a:latin typeface="Tahoma" pitchFamily="34" charset="0"/>
              </a:rPr>
              <a:t>Archivos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42910" y="1295400"/>
            <a:ext cx="7924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Atributos:</a:t>
            </a:r>
            <a:b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Nombre simbólico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Tipo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Ubicación (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path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)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Tamaño (en bytes, bloques)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Protección (para control de accesos) (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rwx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  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rwx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    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rwx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    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usr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-id   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grp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)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ID-Usuario dueño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Hora/fecha (creación, última modificación)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3600" dirty="0">
                <a:solidFill>
                  <a:schemeClr val="tx2"/>
                </a:solidFill>
                <a:latin typeface="Tahoma" pitchFamily="34" charset="0"/>
              </a:rPr>
              <a:t>Terminología Relacionada con los Archivos de Datos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04800" y="1752600"/>
            <a:ext cx="883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100" b="1" u="sng" dirty="0">
                <a:solidFill>
                  <a:schemeClr val="tx2"/>
                </a:solidFill>
                <a:latin typeface="Tahoma" pitchFamily="34" charset="0"/>
              </a:rPr>
              <a:t>CAMPO: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Son elementos básicos de datos de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caracter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atómico. Posee por atributos: un  nombre, un tipo de datos, un dominio y un longitud.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u="sng" dirty="0">
                <a:solidFill>
                  <a:schemeClr val="tx2"/>
                </a:solidFill>
                <a:latin typeface="Tahoma" pitchFamily="34" charset="0"/>
              </a:rPr>
              <a:t>REGISTRO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Conjunto de campos relacionados que son tratados como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u="sng" dirty="0">
                <a:solidFill>
                  <a:schemeClr val="tx2"/>
                </a:solidFill>
                <a:latin typeface="Tahoma" pitchFamily="34" charset="0"/>
              </a:rPr>
              <a:t>LOGICO: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   una unidad por un programa de aplicación. 			       Semánticamente son atributos que describen a una entidad.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u="sng" dirty="0">
                <a:solidFill>
                  <a:schemeClr val="tx2"/>
                </a:solidFill>
                <a:latin typeface="Tahoma" pitchFamily="34" charset="0"/>
              </a:rPr>
              <a:t>ARCHIVO: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Colección de registros del mismo tipo grabados en una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       memoria secundaria bajo un mismo nombre.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u="sng" dirty="0">
                <a:solidFill>
                  <a:schemeClr val="tx2"/>
                </a:solidFill>
                <a:latin typeface="Tahoma" pitchFamily="34" charset="0"/>
              </a:rPr>
              <a:t>BASE DE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   Conjunto de datos relacionados con propiedades.	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u="sng" dirty="0">
                <a:solidFill>
                  <a:schemeClr val="tx2"/>
                </a:solidFill>
                <a:latin typeface="Tahoma" pitchFamily="34" charset="0"/>
              </a:rPr>
              <a:t>DATOS: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	 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</a:t>
            </a:r>
            <a:endParaRPr lang="es-ES_tradnl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dirty="0">
                <a:solidFill>
                  <a:schemeClr val="tx2"/>
                </a:solidFill>
                <a:latin typeface="Tahoma" pitchFamily="34" charset="0"/>
              </a:rPr>
              <a:t>Terminología Relacionada con los Archivos de Datos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295400" y="1905000"/>
          <a:ext cx="7013575" cy="4260850"/>
        </p:xfrm>
        <a:graphic>
          <a:graphicData uri="http://schemas.openxmlformats.org/presentationml/2006/ole">
            <p:oleObj spid="_x0000_s41988" name="VISIO" r:id="rId4" imgW="4884120" imgH="2967480" progId="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dirty="0">
                <a:solidFill>
                  <a:schemeClr val="tx2"/>
                </a:solidFill>
                <a:latin typeface="Tahoma" pitchFamily="34" charset="0"/>
              </a:rPr>
              <a:t>Operaciones Básicas con Archivos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1285860"/>
            <a:ext cx="838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Las operaciones básicas o primitivas sobre archivos se implementan a través de llamadas al S.O. (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call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systems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) proporcionadas por el subsistema de gestión de archivos a los programas de aplicación. 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ABRIR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open(AP, “nombre”) {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append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 output,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read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}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ESCRIBIR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write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(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AP,buffer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) {a partir de donde está el puntero}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LEER	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read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(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AP,buffer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 tamaño)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REUBICARSE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seek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(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AP,posición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)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CERRAR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close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(AP)	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TRUNCAR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Borrar el contenido de un archivo, pero mantiene sus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metadatos (open(AP, “&gt;pepe”))	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CREAR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touch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 open(AP,”&gt;pepe”) 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ELIMININAR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del,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rm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i="1" dirty="0" err="1">
                <a:solidFill>
                  <a:schemeClr val="tx2"/>
                </a:solidFill>
                <a:latin typeface="Tahoma" pitchFamily="34" charset="0"/>
              </a:rPr>
              <a:t>Silberchatz</a:t>
            </a:r>
            <a:r>
              <a:rPr lang="es-ES_tradnl" sz="2100" i="1" dirty="0">
                <a:solidFill>
                  <a:schemeClr val="tx2"/>
                </a:solidFill>
                <a:latin typeface="Tahoma" pitchFamily="34" charset="0"/>
              </a:rPr>
              <a:t> presenta solo: crear, escribir, leer, </a:t>
            </a:r>
            <a:r>
              <a:rPr lang="es-ES_tradnl" sz="2100" i="1" dirty="0" err="1">
                <a:solidFill>
                  <a:schemeClr val="tx2"/>
                </a:solidFill>
                <a:latin typeface="Tahoma" pitchFamily="34" charset="0"/>
              </a:rPr>
              <a:t>seek</a:t>
            </a:r>
            <a:r>
              <a:rPr lang="es-ES_tradnl" sz="2100" i="1" dirty="0">
                <a:solidFill>
                  <a:schemeClr val="tx2"/>
                </a:solidFill>
                <a:latin typeface="Tahoma" pitchFamily="34" charset="0"/>
              </a:rPr>
              <a:t>, borrar y truncar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. 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</a:t>
            </a:r>
            <a:endParaRPr lang="es-ES_tradnl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1000" y="2286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>
                <a:solidFill>
                  <a:schemeClr val="tx2"/>
                </a:solidFill>
                <a:latin typeface="Tahoma" pitchFamily="34" charset="0"/>
              </a:rPr>
              <a:t>Cómo el SO Identifica a los Archivos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1643050"/>
            <a:ext cx="838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UNIX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Cada archivo es una secuencia de bytes. El sistema operativo no hace interpretación alguna.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dirty="0" err="1">
                <a:solidFill>
                  <a:schemeClr val="tx2"/>
                </a:solidFill>
                <a:latin typeface="Tahoma" pitchFamily="34" charset="0"/>
              </a:rPr>
              <a:t>System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(Apple Macintosh)Cada archivo posee dos estructuras de datos asociadas:  a)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Resource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fork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(rama de recursos)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		almacena metadatos (creador, ícono,          			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label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,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etc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)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		b) Data </a:t>
            </a:r>
            <a:r>
              <a:rPr lang="es-ES_tradnl" sz="2300" dirty="0" err="1">
                <a:solidFill>
                  <a:schemeClr val="tx2"/>
                </a:solidFill>
                <a:latin typeface="Tahoma" pitchFamily="34" charset="0"/>
              </a:rPr>
              <a:t>fork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(rama de datos) es donde se 				almacenan los datos.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Microsoft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Reconoce tipos por extensión.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04800" y="-24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dirty="0">
                <a:solidFill>
                  <a:schemeClr val="tx2"/>
                </a:solidFill>
                <a:latin typeface="Tahoma" pitchFamily="34" charset="0"/>
              </a:rPr>
              <a:t>Organizaciones </a:t>
            </a:r>
            <a:r>
              <a:rPr lang="es-ES_tradnl" b="1" u="sng" dirty="0">
                <a:solidFill>
                  <a:schemeClr val="tx2"/>
                </a:solidFill>
                <a:latin typeface="Tahoma" pitchFamily="34" charset="0"/>
              </a:rPr>
              <a:t>Básicas</a:t>
            </a:r>
            <a:r>
              <a:rPr lang="es-ES_tradnl" dirty="0">
                <a:solidFill>
                  <a:schemeClr val="tx2"/>
                </a:solidFill>
                <a:latin typeface="Tahoma" pitchFamily="34" charset="0"/>
              </a:rPr>
              <a:t> de </a:t>
            </a:r>
            <a:r>
              <a:rPr lang="es-ES_tradnl" dirty="0" smtClean="0">
                <a:solidFill>
                  <a:schemeClr val="tx2"/>
                </a:solidFill>
                <a:latin typeface="Tahoma" pitchFamily="34" charset="0"/>
              </a:rPr>
              <a:t>Archivos</a:t>
            </a:r>
          </a:p>
          <a:p>
            <a:pPr algn="ctr">
              <a:buFontTx/>
              <a:buNone/>
            </a:pPr>
            <a:r>
              <a:rPr lang="es-ES_tradnl" dirty="0" smtClean="0">
                <a:solidFill>
                  <a:schemeClr val="tx2"/>
                </a:solidFill>
                <a:latin typeface="Tahoma" pitchFamily="34" charset="0"/>
              </a:rPr>
              <a:t>Vistas en Programación I</a:t>
            </a:r>
            <a:endParaRPr lang="es-ES_tradnl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57158" y="1714488"/>
            <a:ext cx="8305800" cy="476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100" b="1" dirty="0" smtClean="0">
                <a:solidFill>
                  <a:schemeClr val="tx2"/>
                </a:solidFill>
                <a:latin typeface="Tahoma" pitchFamily="34" charset="0"/>
              </a:rPr>
              <a:t>ORGANIZACION: 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Forma en la cual se organizan los registros de un archivo, sobre un soporte permanente.	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A)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SECUENCIAL: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Registros de longitud variable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      Utiliza delimitadores de campo y registro.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      Solo soporta acceso secuencial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      Soportada por todos los dispositivos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                           Se optimiza el uso del espacio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B) RELATIVA: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     Registros de longitud fija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     No utiliza delimitadores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     Soporta acceso secuencial y directo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     Solo es soportada por dispositivos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direccionables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     Se optimiza el tiempo de acceso a los registros 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60" name="Object 1024"/>
          <p:cNvGraphicFramePr>
            <a:graphicFrameLocks noChangeAspect="1"/>
          </p:cNvGraphicFramePr>
          <p:nvPr/>
        </p:nvGraphicFramePr>
        <p:xfrm>
          <a:off x="1142976" y="1857364"/>
          <a:ext cx="8001024" cy="4177510"/>
        </p:xfrm>
        <a:graphic>
          <a:graphicData uri="http://schemas.openxmlformats.org/presentationml/2006/ole">
            <p:oleObj spid="_x0000_s143360" name="VISIO" r:id="rId4" imgW="5684400" imgH="2841120" progId="">
              <p:embed/>
            </p:oleObj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24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dirty="0">
                <a:solidFill>
                  <a:schemeClr val="tx2"/>
                </a:solidFill>
                <a:latin typeface="Tahoma" pitchFamily="34" charset="0"/>
              </a:rPr>
              <a:t>Organizaciones </a:t>
            </a:r>
            <a:r>
              <a:rPr lang="es-ES_tradnl" b="1" u="sng" dirty="0">
                <a:solidFill>
                  <a:schemeClr val="tx2"/>
                </a:solidFill>
                <a:latin typeface="Tahoma" pitchFamily="34" charset="0"/>
              </a:rPr>
              <a:t>Básicas</a:t>
            </a:r>
            <a:r>
              <a:rPr lang="es-ES_tradnl" dirty="0">
                <a:solidFill>
                  <a:schemeClr val="tx2"/>
                </a:solidFill>
                <a:latin typeface="Tahoma" pitchFamily="34" charset="0"/>
              </a:rPr>
              <a:t> de </a:t>
            </a:r>
            <a:r>
              <a:rPr lang="es-ES_tradnl" dirty="0" smtClean="0">
                <a:solidFill>
                  <a:schemeClr val="tx2"/>
                </a:solidFill>
                <a:latin typeface="Tahoma" pitchFamily="34" charset="0"/>
              </a:rPr>
              <a:t>Archivos</a:t>
            </a:r>
          </a:p>
          <a:p>
            <a:pPr algn="ctr">
              <a:buFontTx/>
              <a:buNone/>
            </a:pPr>
            <a:r>
              <a:rPr lang="es-ES_tradnl" dirty="0" smtClean="0">
                <a:solidFill>
                  <a:schemeClr val="tx2"/>
                </a:solidFill>
                <a:latin typeface="Tahoma" pitchFamily="34" charset="0"/>
              </a:rPr>
              <a:t>Vistas en Programación I</a:t>
            </a:r>
            <a:endParaRPr lang="es-ES_tradnl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3600" dirty="0">
                <a:solidFill>
                  <a:schemeClr val="tx2"/>
                </a:solidFill>
                <a:latin typeface="Tahoma" pitchFamily="34" charset="0"/>
              </a:rPr>
              <a:t>Recuperación de Datos versus Recuperación de Información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ph type="tbl" idx="1"/>
          </p:nvPr>
        </p:nvGraphicFramePr>
        <p:xfrm>
          <a:off x="1371600" y="2044700"/>
          <a:ext cx="6723063" cy="3911600"/>
        </p:xfrm>
        <a:graphic>
          <a:graphicData uri="http://schemas.openxmlformats.org/presentationml/2006/ole">
            <p:oleObj spid="_x0000_s49156" name="Document" r:id="rId4" imgW="8507058" imgH="4876739" progId="Word.Document.8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642910" y="0"/>
            <a:ext cx="7772400" cy="126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b="1" dirty="0" smtClean="0">
                <a:solidFill>
                  <a:schemeClr val="tx2"/>
                </a:solidFill>
                <a:latin typeface="Tahoma" pitchFamily="34" charset="0"/>
              </a:rPr>
              <a:t>RECUPERANDO DATOS</a:t>
            </a:r>
          </a:p>
          <a:p>
            <a:pPr algn="ctr">
              <a:buFontTx/>
              <a:buNone/>
            </a:pPr>
            <a:r>
              <a:rPr lang="es-ES_tradnl" sz="4400" dirty="0" smtClean="0">
                <a:solidFill>
                  <a:schemeClr val="tx2"/>
                </a:solidFill>
                <a:latin typeface="Tahoma" pitchFamily="34" charset="0"/>
              </a:rPr>
              <a:t> Claves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457200" y="1643050"/>
            <a:ext cx="8686800" cy="4910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CLAVE CANDIDATA: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Conjunto de atributos que identifican UNIVOCA 			y MINIMAMENTE a un registro en un archivo.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	En caso de que no sean mínimas se las 				conoce como </a:t>
            </a:r>
            <a:r>
              <a:rPr lang="es-ES_tradnl" sz="2100" dirty="0" smtClean="0">
                <a:solidFill>
                  <a:schemeClr val="tx2"/>
                </a:solidFill>
                <a:latin typeface="Tahoma" pitchFamily="34" charset="0"/>
              </a:rPr>
              <a:t>SUPERCLAVE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CLAVE PRIMARIA: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Es una clave candidata, seleccionada por el 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	diseñador como la principal para el acceso </a:t>
            </a: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 err="1">
                <a:solidFill>
                  <a:schemeClr val="tx2"/>
                </a:solidFill>
                <a:latin typeface="Tahoma" pitchFamily="34" charset="0"/>
              </a:rPr>
              <a:t>Registro_Cliente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(DNI, CUIL, ID_CLIENTE, NOMBRE, DIRECCION, CP)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CUIL, DNI, ID_CLIENTE son claves </a:t>
            </a: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candidatas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ID_CLIENTE clave </a:t>
            </a: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primaria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>		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(CUIL,CP) es una </a:t>
            </a:r>
            <a:r>
              <a:rPr lang="es-ES_tradnl" sz="2100" b="1" dirty="0" err="1">
                <a:solidFill>
                  <a:schemeClr val="tx2"/>
                </a:solidFill>
                <a:latin typeface="Tahoma" pitchFamily="34" charset="0"/>
              </a:rPr>
              <a:t>superclave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(</a:t>
            </a:r>
            <a:r>
              <a:rPr lang="es-ES_tradnl" sz="2100" i="1" dirty="0">
                <a:solidFill>
                  <a:schemeClr val="tx2"/>
                </a:solidFill>
                <a:latin typeface="Tahoma" pitchFamily="34" charset="0"/>
              </a:rPr>
              <a:t>no es mínima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 pero 			identifica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univocamente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)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dirty="0">
                <a:solidFill>
                  <a:schemeClr val="tx2"/>
                </a:solidFill>
                <a:latin typeface="Tahoma" pitchFamily="34" charset="0"/>
              </a:rPr>
              <a:t>DOMINIO: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 Conjunto de instancias válidas I(i</a:t>
            </a:r>
            <a:r>
              <a:rPr lang="es-ES_tradnl" sz="2100" baseline="-25000" dirty="0">
                <a:solidFill>
                  <a:schemeClr val="tx2"/>
                </a:solidFill>
                <a:latin typeface="Tahoma" pitchFamily="34" charset="0"/>
              </a:rPr>
              <a:t>1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,..i</a:t>
            </a:r>
            <a:r>
              <a:rPr lang="es-ES_tradnl" sz="2100" baseline="-25000" dirty="0">
                <a:solidFill>
                  <a:schemeClr val="tx2"/>
                </a:solidFill>
                <a:latin typeface="Tahoma" pitchFamily="34" charset="0"/>
              </a:rPr>
              <a:t>n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) para un atributo A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  <p:bldP spid="5222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2400" y="1828800"/>
            <a:ext cx="8991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endParaRPr lang="es-ES_tradnl" sz="1900" b="1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_tradnl" sz="1900" b="1" dirty="0" smtClean="0">
                <a:solidFill>
                  <a:schemeClr val="tx2"/>
                </a:solidFill>
                <a:latin typeface="Tahoma" pitchFamily="34" charset="0"/>
              </a:rPr>
              <a:t>CLAVE </a:t>
            </a: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>ALTERNATIVA: </a:t>
            </a: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Son aquellas claves candidatas que no fueron 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			seleccionadas como primarias.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	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>CAMPO PRIMO: </a:t>
            </a: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Son aquellas campos que </a:t>
            </a: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>forman</a:t>
            </a: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 parte de la clave </a:t>
            </a:r>
            <a:r>
              <a:rPr lang="es-ES_tradnl" sz="1900" dirty="0" smtClean="0">
                <a:solidFill>
                  <a:schemeClr val="tx2"/>
                </a:solidFill>
                <a:latin typeface="Tahoma" pitchFamily="34" charset="0"/>
              </a:rPr>
              <a:t>candidata. </a:t>
            </a: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>CLAVE EXTRANJERA: </a:t>
            </a: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Se utiliza a los efectos de relacionar dos archivos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>(FORANEA)</a:t>
            </a: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    La clave primaria C2 de un archivo A2 se inserta 			          en los registros de un archivo A1.  </a:t>
            </a: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b="1" dirty="0">
                <a:solidFill>
                  <a:schemeClr val="tx2"/>
                </a:solidFill>
                <a:latin typeface="Tahoma" pitchFamily="34" charset="0"/>
              </a:rPr>
              <a:t>CLAVE SECUNDARIA:  </a:t>
            </a: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Pueden ser simples o  compuestas, y admiten repetición 			de valores de  clave. Se definen a los efectos de tener 			un acceso rápido a ciertos registros.  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sz="1900" b="1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85786" y="0"/>
            <a:ext cx="7772400" cy="126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b="1" dirty="0" smtClean="0">
                <a:solidFill>
                  <a:schemeClr val="tx2"/>
                </a:solidFill>
                <a:latin typeface="Tahoma" pitchFamily="34" charset="0"/>
              </a:rPr>
              <a:t>RECUPERANDO DATOS</a:t>
            </a:r>
          </a:p>
          <a:p>
            <a:pPr algn="ctr">
              <a:buFontTx/>
              <a:buNone/>
            </a:pPr>
            <a:r>
              <a:rPr lang="es-ES_tradnl" sz="4400" dirty="0" smtClean="0">
                <a:solidFill>
                  <a:schemeClr val="tx2"/>
                </a:solidFill>
                <a:latin typeface="Tahoma" pitchFamily="34" charset="0"/>
              </a:rPr>
              <a:t> Claves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857256"/>
          </a:xfrm>
        </p:spPr>
        <p:txBody>
          <a:bodyPr/>
          <a:lstStyle/>
          <a:p>
            <a:r>
              <a:rPr lang="es-ES_tradnl" sz="4400" b="1" u="sng" dirty="0" smtClean="0"/>
              <a:t>Bibliografía</a:t>
            </a:r>
            <a:endParaRPr lang="es-ES" dirty="0"/>
          </a:p>
        </p:txBody>
      </p:sp>
      <p:sp>
        <p:nvSpPr>
          <p:cNvPr id="3174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s-ES_tradnl" sz="2400" b="1" u="sng" dirty="0"/>
          </a:p>
          <a:p>
            <a:endParaRPr lang="es-ES_tradnl" sz="900" dirty="0"/>
          </a:p>
          <a:p>
            <a:pPr marL="1371600" lvl="3" indent="0">
              <a:buFont typeface="Wingdings" pitchFamily="2" charset="2"/>
              <a:buNone/>
            </a:pPr>
            <a:r>
              <a:rPr lang="es-ES_tradnl" sz="1600" dirty="0"/>
              <a:t>Sistemas Operativos. W. </a:t>
            </a:r>
            <a:r>
              <a:rPr lang="es-ES_tradnl" sz="1600" dirty="0" err="1"/>
              <a:t>Stallings</a:t>
            </a:r>
            <a:r>
              <a:rPr lang="es-ES_tradnl" sz="1600" dirty="0"/>
              <a:t>, 4 ed. </a:t>
            </a:r>
            <a:r>
              <a:rPr lang="es-ES_tradnl" sz="1600" dirty="0" err="1"/>
              <a:t>Prentice</a:t>
            </a:r>
            <a:r>
              <a:rPr lang="es-ES_tradnl" sz="1600" dirty="0"/>
              <a:t> Hall. Cap. 12</a:t>
            </a:r>
          </a:p>
          <a:p>
            <a:pPr marL="1371600" lvl="3" indent="0">
              <a:buFont typeface="Wingdings" pitchFamily="2" charset="2"/>
              <a:buNone/>
            </a:pPr>
            <a:r>
              <a:rPr lang="es-ES_tradnl" sz="1600" dirty="0"/>
              <a:t>Sistemas Operativos. A. </a:t>
            </a:r>
            <a:r>
              <a:rPr lang="es-ES_tradnl" sz="1600" dirty="0" err="1"/>
              <a:t>Silberschatz</a:t>
            </a:r>
            <a:r>
              <a:rPr lang="es-ES_tradnl" sz="1600" dirty="0"/>
              <a:t>. 5 ed. </a:t>
            </a:r>
            <a:r>
              <a:rPr lang="es-ES_tradnl" sz="1600" dirty="0" err="1"/>
              <a:t>Pearson</a:t>
            </a:r>
            <a:r>
              <a:rPr lang="es-ES_tradnl" sz="1600" dirty="0"/>
              <a:t>. Cap. 10,11,12</a:t>
            </a:r>
          </a:p>
          <a:p>
            <a:pPr marL="1371600" lvl="3" indent="0">
              <a:buFont typeface="Wingdings" pitchFamily="2" charset="2"/>
              <a:buNone/>
            </a:pPr>
            <a:r>
              <a:rPr lang="es-ES_tradnl" sz="1600" dirty="0" smtClean="0"/>
              <a:t>Fundamentos de Sistemas de Base de Dato, </a:t>
            </a:r>
            <a:r>
              <a:rPr lang="es-ES_tradnl" sz="1600" dirty="0" err="1" smtClean="0"/>
              <a:t>Elmasri</a:t>
            </a:r>
            <a:r>
              <a:rPr lang="es-ES_tradnl" sz="1600" dirty="0" smtClean="0"/>
              <a:t>, </a:t>
            </a:r>
            <a:r>
              <a:rPr lang="es-ES_tradnl" sz="1600" dirty="0" err="1" smtClean="0"/>
              <a:t>Navathe</a:t>
            </a:r>
            <a:r>
              <a:rPr lang="es-ES_tradnl" sz="1600" dirty="0" smtClean="0"/>
              <a:t>. </a:t>
            </a:r>
            <a:r>
              <a:rPr lang="es-ES_tradnl" sz="1600" dirty="0" err="1" smtClean="0"/>
              <a:t>Addison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Wesley</a:t>
            </a:r>
            <a:r>
              <a:rPr lang="es-ES_tradnl" sz="1600" dirty="0" smtClean="0"/>
              <a:t> cap. 5 y 6</a:t>
            </a:r>
          </a:p>
          <a:p>
            <a:pPr marL="1371600" lvl="3" indent="0">
              <a:buFont typeface="Wingdings" pitchFamily="2" charset="2"/>
              <a:buNone/>
            </a:pPr>
            <a:r>
              <a:rPr lang="es-ES_tradnl" sz="1600" dirty="0" smtClean="0"/>
              <a:t>Introducción </a:t>
            </a:r>
            <a:r>
              <a:rPr lang="es-ES_tradnl" sz="1600" dirty="0"/>
              <a:t>a las Bases de Datos, </a:t>
            </a:r>
            <a:r>
              <a:rPr lang="es-ES_tradnl" sz="1600" dirty="0" err="1"/>
              <a:t>Mendelzon</a:t>
            </a:r>
            <a:r>
              <a:rPr lang="es-ES_tradnl" sz="1600" dirty="0"/>
              <a:t> y Ale. </a:t>
            </a:r>
            <a:r>
              <a:rPr lang="es-ES_tradnl" sz="1600" dirty="0" err="1"/>
              <a:t>Pearson</a:t>
            </a:r>
            <a:r>
              <a:rPr lang="es-ES_tradnl" sz="1600" dirty="0"/>
              <a:t>. 2000. Cap. 6.</a:t>
            </a:r>
            <a:endParaRPr lang="es-ES_tradnl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1428736"/>
            <a:ext cx="86106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700" b="1" u="sng" dirty="0">
                <a:solidFill>
                  <a:schemeClr val="tx2"/>
                </a:solidFill>
                <a:latin typeface="Tahoma" pitchFamily="34" charset="0"/>
              </a:rPr>
              <a:t>INTEGRIDAD</a:t>
            </a:r>
            <a:r>
              <a:rPr lang="es-ES_tradnl" sz="2700" b="1" dirty="0">
                <a:solidFill>
                  <a:schemeClr val="tx2"/>
                </a:solidFill>
                <a:latin typeface="Tahoma" pitchFamily="34" charset="0"/>
              </a:rPr>
              <a:t>:</a:t>
            </a:r>
            <a:r>
              <a:rPr lang="es-ES_tradnl" sz="2700" dirty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Se refiere a la exactitud o corrección de los datos sobre un conjunto de archivos </a:t>
            </a:r>
            <a:r>
              <a:rPr lang="es-ES_tradnl" sz="2300" i="1" dirty="0" smtClean="0">
                <a:solidFill>
                  <a:schemeClr val="tx2"/>
                </a:solidFill>
                <a:latin typeface="Tahoma" pitchFamily="34" charset="0"/>
              </a:rPr>
              <a:t>afines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La </a:t>
            </a:r>
            <a:r>
              <a:rPr lang="es-ES_tradnl" sz="2300" b="1" i="1" dirty="0">
                <a:solidFill>
                  <a:schemeClr val="tx2"/>
                </a:solidFill>
                <a:latin typeface="Tahoma" pitchFamily="34" charset="0"/>
              </a:rPr>
              <a:t>perdida accidental de la consistencia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de los datos puede ser resultado de :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1. Caídas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durante el procesamiento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2. Anomalías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causadas por la distribución de datos entre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     varias  computadoras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3. La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modificación no autorizada de los datos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	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4. La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destrucción no autorizada de los datos.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sz="2100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5786" y="0"/>
            <a:ext cx="7772400" cy="126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b="1" dirty="0" smtClean="0">
                <a:solidFill>
                  <a:schemeClr val="tx2"/>
                </a:solidFill>
                <a:latin typeface="Tahoma" pitchFamily="34" charset="0"/>
              </a:rPr>
              <a:t>RECUPERANDO DATOS</a:t>
            </a:r>
          </a:p>
          <a:p>
            <a:pPr algn="ctr">
              <a:buFontTx/>
              <a:buNone/>
            </a:pPr>
            <a:r>
              <a:rPr lang="es-ES_tradnl" sz="4400" dirty="0" smtClean="0">
                <a:solidFill>
                  <a:schemeClr val="tx2"/>
                </a:solidFill>
                <a:latin typeface="Tahoma" pitchFamily="34" charset="0"/>
              </a:rPr>
              <a:t> Claves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1571612"/>
            <a:ext cx="914400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A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) </a:t>
            </a: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Integridad de la claves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: Ningún campo de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una clave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candidata puede tomar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valores nulos.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B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) </a:t>
            </a: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Restricción de dominio: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Todo campo debe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poseer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valores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E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a su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dominio.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C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) </a:t>
            </a: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Integridad referencial: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Sea C1 un campo del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archivo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A1, que es clave extranjera sobre un archivo A2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(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C1 y C2 = dominio). Entonces C1 debe estar instanciado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siempre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con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valores ya referenciados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sobre C2 o ser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nulo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.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2910" y="0"/>
            <a:ext cx="8158162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s-ES_tradnl" dirty="0" smtClean="0">
              <a:solidFill>
                <a:schemeClr val="tx2"/>
              </a:solidFill>
              <a:latin typeface="Tahoma" pitchFamily="34" charset="0"/>
            </a:endParaRPr>
          </a:p>
          <a:p>
            <a:pPr algn="ctr">
              <a:buFontTx/>
              <a:buNone/>
            </a:pPr>
            <a:endParaRPr lang="es-ES_tradnl" dirty="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5786" y="0"/>
            <a:ext cx="7772400" cy="126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b="1" dirty="0" smtClean="0">
                <a:solidFill>
                  <a:schemeClr val="tx2"/>
                </a:solidFill>
                <a:latin typeface="Tahoma" pitchFamily="34" charset="0"/>
              </a:rPr>
              <a:t>RECUPERANDO DATOS</a:t>
            </a:r>
          </a:p>
          <a:p>
            <a:pPr algn="ctr">
              <a:buFontTx/>
              <a:buNone/>
            </a:pPr>
            <a:r>
              <a:rPr lang="es-ES_tradnl" sz="4400" dirty="0" smtClean="0">
                <a:solidFill>
                  <a:schemeClr val="tx2"/>
                </a:solidFill>
                <a:latin typeface="Tahoma" pitchFamily="34" charset="0"/>
              </a:rPr>
              <a:t> Restricciones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1714488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Problemas derivados de las restricciones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A) Inserción</a:t>
            </a:r>
            <a:b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Solo se puede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insertar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un registro si tiene valor de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CP no nulo.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Solo se puede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insertar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un registro si el valor de la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CP es único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y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E al dominio.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Solo se puede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insertar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un registro si los valores de sus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claves</a:t>
            </a:r>
            <a:b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extranjeras están definidos en los archivos relacionados o son nulos.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5786" y="0"/>
            <a:ext cx="7772400" cy="126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b="1" dirty="0" smtClean="0">
                <a:solidFill>
                  <a:schemeClr val="tx2"/>
                </a:solidFill>
                <a:latin typeface="Tahoma" pitchFamily="34" charset="0"/>
              </a:rPr>
              <a:t>RECUPERANDO DATOS</a:t>
            </a:r>
          </a:p>
          <a:p>
            <a:pPr algn="ctr">
              <a:buFontTx/>
              <a:buNone/>
            </a:pPr>
            <a:r>
              <a:rPr lang="es-ES_tradnl" sz="4400" dirty="0" smtClean="0">
                <a:solidFill>
                  <a:schemeClr val="tx2"/>
                </a:solidFill>
                <a:latin typeface="Tahoma" pitchFamily="34" charset="0"/>
              </a:rPr>
              <a:t> Restricciones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1571612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Problemas derivados de las restricciones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B) Modificación</a:t>
            </a:r>
            <a:b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Si el campo es primo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NO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puede instanciarse con un valor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nulo</a:t>
            </a:r>
            <a:b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Si el campo es primo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NO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puede instanciarse con un valor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existente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que haga que la </a:t>
            </a:r>
            <a:r>
              <a:rPr lang="es-ES_tradnl" sz="2300" b="1" dirty="0" smtClean="0">
                <a:solidFill>
                  <a:schemeClr val="tx2"/>
                </a:solidFill>
                <a:latin typeface="Tahoma" pitchFamily="34" charset="0"/>
              </a:rPr>
              <a:t>CLAVE CANDIDATA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se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repita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Si el campo es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clave extranjera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solo puede cambiarse por un 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valor nulo o por un valor existente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sobre la CP de la tabla relacionada.</a:t>
            </a:r>
            <a:endParaRPr lang="es-ES_tradnl" dirty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85786" y="0"/>
            <a:ext cx="7772400" cy="126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b="1" dirty="0" smtClean="0">
                <a:solidFill>
                  <a:schemeClr val="tx2"/>
                </a:solidFill>
                <a:latin typeface="Tahoma" pitchFamily="34" charset="0"/>
              </a:rPr>
              <a:t>RECUPERANDO DATOS</a:t>
            </a:r>
          </a:p>
          <a:p>
            <a:pPr algn="ctr">
              <a:buFontTx/>
              <a:buNone/>
            </a:pPr>
            <a:r>
              <a:rPr lang="es-ES_tradnl" sz="4400" dirty="0" smtClean="0">
                <a:solidFill>
                  <a:schemeClr val="tx2"/>
                </a:solidFill>
                <a:latin typeface="Tahoma" pitchFamily="34" charset="0"/>
              </a:rPr>
              <a:t> Restricciones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1500174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Problemas derivados de las restricciones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5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5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C) Borrado</a:t>
            </a:r>
            <a:b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b="1" u="sng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Debe controlarse la integridad referencial.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Actualizar registros en cascada: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 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Procedimiento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que cambia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un valor del campo clave de la tabla principal, que automáticamente cambiará el valor de la clave extranjera de los registros relacionados en el archivo secundario.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  <a:t>Eliminar registros en cascada: </a:t>
            </a:r>
            <a:br>
              <a:rPr lang="es-ES_tradnl" sz="2300" b="1" u="sng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Procedimiento que 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elimina </a:t>
            </a: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un registro de la tabla principal, automáticamente se borran también los registros relacionados en la tabla secundaria.</a:t>
            </a:r>
            <a:r>
              <a:rPr lang="es-ES_tradnl" sz="2700" dirty="0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85786" y="0"/>
            <a:ext cx="7772400" cy="126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b="1" dirty="0" smtClean="0">
                <a:solidFill>
                  <a:schemeClr val="tx2"/>
                </a:solidFill>
                <a:latin typeface="Tahoma" pitchFamily="34" charset="0"/>
              </a:rPr>
              <a:t>RECUPERANDO DATOS</a:t>
            </a:r>
          </a:p>
          <a:p>
            <a:pPr algn="ctr">
              <a:buFontTx/>
              <a:buNone/>
            </a:pPr>
            <a:r>
              <a:rPr lang="es-ES_tradnl" sz="4400" dirty="0" smtClean="0">
                <a:solidFill>
                  <a:schemeClr val="tx2"/>
                </a:solidFill>
                <a:latin typeface="Tahoma" pitchFamily="34" charset="0"/>
              </a:rPr>
              <a:t> Restricciones</a:t>
            </a: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1285860"/>
            <a:ext cx="9144000" cy="467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800" b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b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b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b="1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sz="800" b="1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es-ES_tradnl" sz="800" b="1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_tradnl" sz="2100" dirty="0" smtClean="0">
                <a:solidFill>
                  <a:schemeClr val="tx2"/>
                </a:solidFill>
                <a:latin typeface="Tahoma" pitchFamily="34" charset="0"/>
              </a:rPr>
              <a:t>Archivo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HEAP (montículo) o PILA: aquellos que no </a:t>
            </a:r>
            <a:r>
              <a:rPr lang="es-ES_tradnl" sz="2100" dirty="0" smtClean="0">
                <a:solidFill>
                  <a:schemeClr val="tx2"/>
                </a:solidFill>
                <a:latin typeface="Tahoma" pitchFamily="34" charset="0"/>
              </a:rPr>
              <a:t>están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ordenados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 smtClean="0">
                <a:solidFill>
                  <a:schemeClr val="tx2"/>
                </a:solidFill>
                <a:latin typeface="Tahoma" pitchFamily="34" charset="0"/>
              </a:rPr>
              <a:t> </a:t>
            </a:r>
          </a:p>
          <a:p>
            <a:pPr>
              <a:buFontTx/>
              <a:buNone/>
            </a:pPr>
            <a:endParaRPr lang="es-ES_tradnl" sz="2100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es-ES_tradnl" sz="2100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_tradnl" sz="2100" dirty="0" smtClean="0">
                <a:solidFill>
                  <a:schemeClr val="tx2"/>
                </a:solidFill>
                <a:latin typeface="Tahoma" pitchFamily="34" charset="0"/>
              </a:rPr>
              <a:t>Archivos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ORDENADOS: aquellos que sus registros están ordenados por  algún/os campo/s particular. </a:t>
            </a:r>
            <a:r>
              <a:rPr lang="es-ES_tradnl" sz="2100" dirty="0" smtClean="0">
                <a:solidFill>
                  <a:schemeClr val="tx2"/>
                </a:solidFill>
                <a:latin typeface="Tahoma" pitchFamily="34" charset="0"/>
              </a:rPr>
              <a:t>También se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los llama SECUENCIALES. 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8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800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sz="800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es-ES_tradnl" sz="2100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es-ES_tradnl" sz="2100" dirty="0" smtClean="0">
              <a:solidFill>
                <a:schemeClr val="tx2"/>
              </a:solidFill>
              <a:latin typeface="Tahoma" pitchFamily="34" charset="0"/>
            </a:endParaRPr>
          </a:p>
          <a:p>
            <a:pPr>
              <a:buFontTx/>
              <a:buNone/>
            </a:pPr>
            <a:r>
              <a:rPr lang="es-ES_tradnl" sz="2100" dirty="0" smtClean="0">
                <a:solidFill>
                  <a:schemeClr val="tx2"/>
                </a:solidFill>
                <a:latin typeface="Tahoma" pitchFamily="34" charset="0"/>
              </a:rPr>
              <a:t>Archivos 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DIRECTOS (hash): aquellos en que es posible el acceso de forma directa a un registro a partir de una clave y una f(x) de mapeo.</a:t>
            </a:r>
            <a:r>
              <a:rPr lang="es-ES_tradnl" sz="2300" b="1" dirty="0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12144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BASICAS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3276600"/>
          </a:xfrm>
        </p:spPr>
        <p:txBody>
          <a:bodyPr/>
          <a:lstStyle/>
          <a:p>
            <a:endParaRPr lang="es-ES" sz="2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s-ES" dirty="0">
                <a:latin typeface="Times New Roman" pitchFamily="18" charset="0"/>
              </a:rPr>
              <a:t>Recuperación:</a:t>
            </a:r>
            <a:endParaRPr lang="es-ES" sz="2800" dirty="0">
              <a:latin typeface="Times New Roman" pitchFamily="18" charset="0"/>
            </a:endParaRPr>
          </a:p>
          <a:p>
            <a:endParaRPr lang="es-ES" sz="2800" dirty="0">
              <a:latin typeface="Times New Roman" pitchFamily="18" charset="0"/>
            </a:endParaRPr>
          </a:p>
          <a:p>
            <a:pPr lvl="4">
              <a:buNone/>
            </a:pPr>
            <a:r>
              <a:rPr lang="es-ES" sz="2400" dirty="0" smtClean="0">
                <a:latin typeface="Times New Roman" pitchFamily="18" charset="0"/>
              </a:rPr>
              <a:t>Directa por Dispersión (hash)</a:t>
            </a:r>
            <a:endParaRPr lang="es-ES_tradnl" sz="1600" dirty="0" smtClean="0">
              <a:latin typeface="Times New Roman" pitchFamily="18" charset="0"/>
            </a:endParaRPr>
          </a:p>
          <a:p>
            <a:pPr lvl="4">
              <a:buFont typeface="Wingdings" pitchFamily="2" charset="2"/>
              <a:buNone/>
            </a:pPr>
            <a:endParaRPr lang="es-ES" sz="2400" dirty="0" smtClean="0">
              <a:latin typeface="Times New Roman" pitchFamily="18" charset="0"/>
            </a:endParaRPr>
          </a:p>
          <a:p>
            <a:pPr lvl="4">
              <a:buFont typeface="Wingdings" pitchFamily="2" charset="2"/>
              <a:buNone/>
            </a:pPr>
            <a:r>
              <a:rPr lang="es-ES" sz="2400" dirty="0" smtClean="0">
                <a:latin typeface="Times New Roman" pitchFamily="18" charset="0"/>
              </a:rPr>
              <a:t>Por </a:t>
            </a:r>
            <a:r>
              <a:rPr lang="es-ES" sz="2400" dirty="0" err="1">
                <a:latin typeface="Times New Roman" pitchFamily="18" charset="0"/>
              </a:rPr>
              <a:t>Indices</a:t>
            </a:r>
            <a:r>
              <a:rPr lang="es-ES" sz="2400" dirty="0">
                <a:latin typeface="Times New Roman" pitchFamily="18" charset="0"/>
              </a:rPr>
              <a:t> - (claves primarias y secundarias)</a:t>
            </a:r>
          </a:p>
          <a:p>
            <a:pPr lvl="4"/>
            <a:endParaRPr lang="es-ES" sz="2400" dirty="0">
              <a:latin typeface="Times New Roman" pitchFamily="18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Autofit/>
          </a:bodyPr>
          <a:lstStyle/>
          <a:p>
            <a:pPr algn="ctr"/>
            <a:r>
              <a:rPr lang="es-ES_tradnl" sz="4400" dirty="0" smtClean="0">
                <a:latin typeface="Tahoma" pitchFamily="34" charset="0"/>
                <a:ea typeface="+mn-ea"/>
                <a:cs typeface="+mn-cs"/>
              </a:rPr>
              <a:t>ORGANIZACIONES AVANZADAS</a:t>
            </a:r>
            <a:endParaRPr lang="es-ES_tradnl" sz="4400" dirty="0"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14282" y="2000240"/>
            <a:ext cx="8929718" cy="4530725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s-ES_tradnl" sz="1000" b="1" u="sng" dirty="0">
              <a:latin typeface="Times New Roman" pitchFamily="18" charset="0"/>
            </a:endParaRPr>
          </a:p>
          <a:p>
            <a:pPr marL="0" lvl="1" indent="0">
              <a:lnSpc>
                <a:spcPct val="90000"/>
              </a:lnSpc>
              <a:buFont typeface="Wingdings" pitchFamily="2" charset="2"/>
              <a:buNone/>
            </a:pPr>
            <a:r>
              <a:rPr lang="es-ES_tradnl" sz="2200" b="1" u="sng" dirty="0">
                <a:latin typeface="Times New Roman" pitchFamily="18" charset="0"/>
              </a:rPr>
              <a:t>Por dispersión (hash)</a:t>
            </a:r>
            <a:endParaRPr lang="es-ES_tradnl" sz="2200" dirty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endParaRPr lang="es-ES_tradnl" sz="1000" dirty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_tradnl" sz="2400" dirty="0" smtClean="0">
                <a:latin typeface="Times New Roman" pitchFamily="18" charset="0"/>
              </a:rPr>
              <a:t>Cuando </a:t>
            </a:r>
            <a:r>
              <a:rPr lang="es-ES_tradnl" sz="2400" dirty="0">
                <a:latin typeface="Times New Roman" pitchFamily="18" charset="0"/>
              </a:rPr>
              <a:t>es necesario el acceso directo se utiliza el método de </a:t>
            </a:r>
            <a:r>
              <a:rPr lang="es-ES_tradnl" sz="2400" dirty="0" err="1" smtClean="0">
                <a:latin typeface="Times New Roman" pitchFamily="18" charset="0"/>
              </a:rPr>
              <a:t>trans</a:t>
            </a:r>
            <a:r>
              <a:rPr lang="es-ES_tradnl" sz="2400" dirty="0" smtClean="0">
                <a:latin typeface="Times New Roman" pitchFamily="18" charset="0"/>
              </a:rPr>
              <a:t>-formación </a:t>
            </a:r>
            <a:r>
              <a:rPr lang="es-ES_tradnl" sz="2400" dirty="0">
                <a:latin typeface="Times New Roman" pitchFamily="18" charset="0"/>
              </a:rPr>
              <a:t>de claves </a:t>
            </a:r>
            <a:r>
              <a:rPr lang="es-ES_tradnl" sz="2400" dirty="0" err="1">
                <a:latin typeface="Times New Roman" pitchFamily="18" charset="0"/>
              </a:rPr>
              <a:t>hashing</a:t>
            </a:r>
            <a:r>
              <a:rPr lang="es-ES_tradnl" sz="2400" dirty="0">
                <a:latin typeface="Times New Roman" pitchFamily="18" charset="0"/>
              </a:rPr>
              <a:t>. Se refiere al proceso de obtener una </a:t>
            </a:r>
            <a:r>
              <a:rPr lang="es-ES_tradnl" sz="2400" dirty="0" smtClean="0">
                <a:latin typeface="Times New Roman" pitchFamily="18" charset="0"/>
              </a:rPr>
              <a:t>di-</a:t>
            </a:r>
            <a:r>
              <a:rPr lang="es-ES_tradnl" sz="2400" dirty="0" err="1" smtClean="0">
                <a:latin typeface="Times New Roman" pitchFamily="18" charset="0"/>
              </a:rPr>
              <a:t>rección</a:t>
            </a:r>
            <a:r>
              <a:rPr lang="es-ES_tradnl" sz="2400" dirty="0" smtClean="0">
                <a:latin typeface="Times New Roman" pitchFamily="18" charset="0"/>
              </a:rPr>
              <a:t> </a:t>
            </a:r>
            <a:r>
              <a:rPr lang="es-ES_tradnl" sz="2400" dirty="0">
                <a:latin typeface="Times New Roman" pitchFamily="18" charset="0"/>
              </a:rPr>
              <a:t>de almacenamiento a partir de un campo clave. Se diseña una función para transformar un valor de la clave en otro valor que sirva como una dirección de almacenamiento. </a:t>
            </a:r>
          </a:p>
          <a:p>
            <a:pPr marL="0" indent="0">
              <a:lnSpc>
                <a:spcPct val="90000"/>
              </a:lnSpc>
            </a:pPr>
            <a:endParaRPr lang="es-ES_tradnl" sz="1000" dirty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_tradnl" sz="2400" dirty="0" smtClean="0">
                <a:latin typeface="Times New Roman" pitchFamily="18" charset="0"/>
              </a:rPr>
              <a:t>La </a:t>
            </a:r>
            <a:r>
              <a:rPr lang="es-ES_tradnl" sz="2400" b="1" u="sng" dirty="0">
                <a:latin typeface="Times New Roman" pitchFamily="18" charset="0"/>
              </a:rPr>
              <a:t>división entre un primo</a:t>
            </a:r>
            <a:r>
              <a:rPr lang="es-ES_tradnl" sz="2400" dirty="0">
                <a:latin typeface="Times New Roman" pitchFamily="18" charset="0"/>
              </a:rPr>
              <a:t> es uno de los posibles tipos de funciones de dispersión, donde se utiliza el resto a los efectos de mapear la clave.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4000" cy="18573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AVANZADAS</a:t>
            </a:r>
          </a:p>
          <a:p>
            <a:pPr lvl="0" algn="ctr" fontAlgn="auto">
              <a:spcAft>
                <a:spcPts val="0"/>
              </a:spcAft>
            </a:pPr>
            <a:r>
              <a:rPr lang="es-ES_tradnl" sz="4400" dirty="0" smtClean="0"/>
              <a:t>Acceso Directo por </a:t>
            </a:r>
            <a:r>
              <a:rPr lang="es-ES_tradnl" sz="4400" dirty="0" err="1" smtClean="0"/>
              <a:t>dispersion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14282" y="1857364"/>
            <a:ext cx="8929718" cy="421484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dirty="0">
                <a:latin typeface="Times New Roman" pitchFamily="18" charset="0"/>
              </a:rPr>
              <a:t>Requerimientos para los algoritmos de </a:t>
            </a:r>
            <a:r>
              <a:rPr lang="es-ES_tradnl" sz="2800" dirty="0" err="1">
                <a:latin typeface="Times New Roman" pitchFamily="18" charset="0"/>
              </a:rPr>
              <a:t>hashing</a:t>
            </a:r>
            <a:r>
              <a:rPr lang="es-ES_tradnl" sz="2800" dirty="0">
                <a:latin typeface="Times New Roman" pitchFamily="18" charset="0"/>
              </a:rPr>
              <a:t>         </a:t>
            </a:r>
          </a:p>
          <a:p>
            <a:pPr marL="0" indent="0">
              <a:lnSpc>
                <a:spcPct val="90000"/>
              </a:lnSpc>
            </a:pPr>
            <a:endParaRPr lang="es-ES_tradnl" sz="900" dirty="0">
              <a:latin typeface="Times New Roman" pitchFamily="18" charset="0"/>
            </a:endParaRPr>
          </a:p>
          <a:p>
            <a:pPr marL="0" lvl="1" indent="0">
              <a:lnSpc>
                <a:spcPct val="90000"/>
              </a:lnSpc>
              <a:buFont typeface="Wingdings" pitchFamily="2" charset="2"/>
              <a:buNone/>
            </a:pPr>
            <a:r>
              <a:rPr lang="es-ES_tradnl" sz="2400" b="1" dirty="0">
                <a:latin typeface="Times New Roman" pitchFamily="18" charset="0"/>
              </a:rPr>
              <a:t>Posibilidad de repetición:</a:t>
            </a:r>
            <a:r>
              <a:rPr lang="es-ES_tradnl" sz="2400" dirty="0">
                <a:latin typeface="Times New Roman" pitchFamily="18" charset="0"/>
              </a:rPr>
              <a:t> La capacidad de almacenar un registro mediante un algoritmo y recuperarlo, utilizando el mismo </a:t>
            </a:r>
            <a:r>
              <a:rPr lang="es-ES_tradnl" sz="2400" dirty="0" smtClean="0">
                <a:latin typeface="Times New Roman" pitchFamily="18" charset="0"/>
              </a:rPr>
              <a:t>algoritmo</a:t>
            </a:r>
            <a:r>
              <a:rPr lang="es-ES_tradnl" sz="2400" dirty="0">
                <a:latin typeface="Times New Roman" pitchFamily="18" charset="0"/>
              </a:rPr>
              <a:t>, es un requerimiento importante. ·         </a:t>
            </a:r>
          </a:p>
          <a:p>
            <a:pPr marL="0" lvl="1" indent="0">
              <a:lnSpc>
                <a:spcPct val="90000"/>
              </a:lnSpc>
              <a:buFont typeface="Wingdings" pitchFamily="2" charset="2"/>
              <a:buNone/>
            </a:pPr>
            <a:endParaRPr lang="es-ES_tradnl" sz="800" dirty="0">
              <a:latin typeface="Times New Roman" pitchFamily="18" charset="0"/>
            </a:endParaRPr>
          </a:p>
          <a:p>
            <a:pPr marL="0" lvl="1" indent="0">
              <a:lnSpc>
                <a:spcPct val="90000"/>
              </a:lnSpc>
              <a:buFont typeface="Wingdings" pitchFamily="2" charset="2"/>
              <a:buNone/>
            </a:pPr>
            <a:r>
              <a:rPr lang="es-ES_tradnl" sz="2400" b="1" dirty="0">
                <a:latin typeface="Times New Roman" pitchFamily="18" charset="0"/>
              </a:rPr>
              <a:t>Distribución uniforme:</a:t>
            </a:r>
            <a:r>
              <a:rPr lang="es-ES_tradnl" sz="2400" dirty="0">
                <a:latin typeface="Times New Roman" pitchFamily="18" charset="0"/>
              </a:rPr>
              <a:t> Si se va a almacenar un archivo en un espacio que permite el almacenamiento de 10000 registros, estos deben distribuirse uniformemente en todo el espacio asignado en vez de acumularse todos juntos.</a:t>
            </a:r>
          </a:p>
          <a:p>
            <a:pPr marL="0" lvl="1" indent="0">
              <a:lnSpc>
                <a:spcPct val="90000"/>
              </a:lnSpc>
              <a:buFont typeface="Wingdings" pitchFamily="2" charset="2"/>
              <a:buNone/>
            </a:pPr>
            <a:endParaRPr lang="es-ES_tradnl" sz="800" dirty="0">
              <a:latin typeface="Times New Roman" pitchFamily="18" charset="0"/>
            </a:endParaRPr>
          </a:p>
          <a:p>
            <a:pPr marL="0" lvl="1" indent="0">
              <a:lnSpc>
                <a:spcPct val="90000"/>
              </a:lnSpc>
              <a:buFont typeface="Wingdings" pitchFamily="2" charset="2"/>
              <a:buNone/>
            </a:pPr>
            <a:r>
              <a:rPr lang="es-ES_tradnl" sz="2400" b="1" dirty="0">
                <a:latin typeface="Times New Roman" pitchFamily="18" charset="0"/>
              </a:rPr>
              <a:t>Minimizar sinónimos </a:t>
            </a:r>
            <a:r>
              <a:rPr lang="es-ES_tradnl" sz="2400" dirty="0">
                <a:latin typeface="Times New Roman" pitchFamily="18" charset="0"/>
              </a:rPr>
              <a:t>En la práctica, los sinónimos aparecen cuando el procedimiento de dispersión se aplica a claves distintas y produce la misma dirección de almacenamiento.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4000" cy="18573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AVANZADAS</a:t>
            </a:r>
          </a:p>
          <a:p>
            <a:pPr lvl="0" algn="ctr" fontAlgn="auto">
              <a:spcAft>
                <a:spcPts val="0"/>
              </a:spcAft>
            </a:pPr>
            <a:r>
              <a:rPr lang="es-ES_tradnl" sz="4400" dirty="0" smtClean="0"/>
              <a:t>Acceso Directo por </a:t>
            </a:r>
            <a:r>
              <a:rPr lang="es-ES_tradnl" sz="4400" dirty="0" err="1" smtClean="0"/>
              <a:t>dispersion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10" y="0"/>
            <a:ext cx="8143932" cy="1909754"/>
          </a:xfrm>
        </p:spPr>
        <p:txBody>
          <a:bodyPr/>
          <a:lstStyle/>
          <a:p>
            <a:pPr algn="ctr"/>
            <a:r>
              <a:rPr lang="es-ES_tradnl" sz="3600" dirty="0"/>
              <a:t>Organizaciones avanzadas</a:t>
            </a:r>
            <a:br>
              <a:rPr lang="es-ES_tradnl" sz="3600" dirty="0"/>
            </a:br>
            <a:r>
              <a:rPr lang="es-ES_tradnl" sz="3600" dirty="0"/>
              <a:t>Acceso directo por </a:t>
            </a:r>
            <a:r>
              <a:rPr lang="es-ES_tradnl" sz="3600" dirty="0" smtClean="0"/>
              <a:t>dispersión</a:t>
            </a:r>
            <a:br>
              <a:rPr lang="es-ES_tradnl" sz="3600" dirty="0" smtClean="0"/>
            </a:br>
            <a:r>
              <a:rPr lang="es-ES_tradnl" sz="3600" dirty="0" smtClean="0"/>
              <a:t>Dinámico</a:t>
            </a:r>
            <a:endParaRPr lang="es-ES_tradnl" sz="3600" dirty="0"/>
          </a:p>
        </p:txBody>
      </p:sp>
      <p:pic>
        <p:nvPicPr>
          <p:cNvPr id="2283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286256"/>
            <a:ext cx="7972736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83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714488"/>
            <a:ext cx="242889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8382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dirty="0">
                <a:solidFill>
                  <a:schemeClr val="tx2"/>
                </a:solidFill>
                <a:latin typeface="Tahoma" pitchFamily="34" charset="0"/>
              </a:rPr>
              <a:t>Sistema de Gestión de Archivos</a:t>
            </a:r>
          </a:p>
        </p:txBody>
      </p:sp>
      <p:graphicFrame>
        <p:nvGraphicFramePr>
          <p:cNvPr id="140288" name="Object 2048"/>
          <p:cNvGraphicFramePr>
            <a:graphicFrameLocks noChangeAspect="1"/>
          </p:cNvGraphicFramePr>
          <p:nvPr/>
        </p:nvGraphicFramePr>
        <p:xfrm>
          <a:off x="1524000" y="1752600"/>
          <a:ext cx="6392863" cy="4183063"/>
        </p:xfrm>
        <a:graphic>
          <a:graphicData uri="http://schemas.openxmlformats.org/presentationml/2006/ole">
            <p:oleObj spid="_x0000_s140288" name="VISIO" r:id="rId4" imgW="3641040" imgH="2382480" progId="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3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00100" y="2143116"/>
            <a:ext cx="71913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7772400" cy="169544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600" dirty="0"/>
              <a:t>Organizaciones avanzadas</a:t>
            </a:r>
            <a:br>
              <a:rPr lang="es-ES_tradnl" sz="3600" dirty="0"/>
            </a:br>
            <a:r>
              <a:rPr lang="es-ES_tradnl" sz="3600" dirty="0"/>
              <a:t>Acceso directo por </a:t>
            </a:r>
            <a:r>
              <a:rPr lang="es-ES_tradnl" sz="3600" dirty="0" smtClean="0"/>
              <a:t>dispersión</a:t>
            </a:r>
            <a:br>
              <a:rPr lang="es-ES_tradnl" sz="3600" dirty="0" smtClean="0"/>
            </a:br>
            <a:r>
              <a:rPr lang="es-ES_tradnl" sz="3600" dirty="0" smtClean="0"/>
              <a:t>Dinámico</a:t>
            </a:r>
            <a:endParaRPr lang="es-ES_tradnl" sz="3600" dirty="0"/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9544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600" dirty="0"/>
              <a:t>Organizaciones avanzadas</a:t>
            </a:r>
            <a:br>
              <a:rPr lang="es-ES_tradnl" sz="3600" dirty="0"/>
            </a:br>
            <a:r>
              <a:rPr lang="es-ES_tradnl" sz="3600" dirty="0"/>
              <a:t>Acceso directo por </a:t>
            </a:r>
            <a:r>
              <a:rPr lang="es-ES_tradnl" sz="3600" dirty="0" smtClean="0"/>
              <a:t>dispersión</a:t>
            </a:r>
            <a:br>
              <a:rPr lang="es-ES_tradnl" sz="3600" dirty="0" smtClean="0"/>
            </a:br>
            <a:r>
              <a:rPr lang="es-ES_tradnl" sz="3600" dirty="0" smtClean="0"/>
              <a:t>Dinámico</a:t>
            </a:r>
            <a:endParaRPr lang="es-ES_tradnl" sz="3600" dirty="0"/>
          </a:p>
        </p:txBody>
      </p:sp>
      <p:pic>
        <p:nvPicPr>
          <p:cNvPr id="214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535785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71678"/>
            <a:ext cx="45720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4000" cy="18573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AVANZADAS</a:t>
            </a:r>
          </a:p>
          <a:p>
            <a:pPr lvl="0" algn="ctr" fontAlgn="auto">
              <a:spcAft>
                <a:spcPts val="0"/>
              </a:spcAft>
            </a:pPr>
            <a:r>
              <a:rPr lang="es-ES_tradnl" sz="4400" dirty="0" smtClean="0"/>
              <a:t>Recuperación por índices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85926"/>
          <a:ext cx="914400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69"/>
                <a:gridCol w="2500330"/>
                <a:gridCol w="4110862"/>
                <a:gridCol w="1032641"/>
              </a:tblGrid>
              <a:tr h="566112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Tipo de Índices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Descripción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Nro. De entradas del índice</a:t>
                      </a:r>
                    </a:p>
                    <a:p>
                      <a:pPr algn="ctr"/>
                      <a:r>
                        <a:rPr lang="es-AR" dirty="0" smtClean="0"/>
                        <a:t>(Primer-Nivel)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Denso o No Denso</a:t>
                      </a:r>
                      <a:endParaRPr lang="es-ES" dirty="0"/>
                    </a:p>
                  </a:txBody>
                  <a:tcPr/>
                </a:tc>
              </a:tr>
              <a:tr h="566112">
                <a:tc>
                  <a:txBody>
                    <a:bodyPr/>
                    <a:lstStyle/>
                    <a:p>
                      <a:r>
                        <a:rPr lang="es-AR" dirty="0" smtClean="0"/>
                        <a:t>Primario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Campo clave de ordenación </a:t>
                      </a:r>
                      <a:r>
                        <a:rPr lang="es-AR" dirty="0" smtClean="0">
                          <a:solidFill>
                            <a:srgbClr val="FF0000"/>
                          </a:solidFill>
                        </a:rPr>
                        <a:t>sin repeticiones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Igual al </a:t>
                      </a:r>
                      <a:r>
                        <a:rPr lang="es-AR" dirty="0" smtClean="0"/>
                        <a:t>numero de bloques </a:t>
                      </a:r>
                      <a:r>
                        <a:rPr lang="es-AR" smtClean="0"/>
                        <a:t>del </a:t>
                      </a:r>
                      <a:r>
                        <a:rPr lang="es-AR" smtClean="0"/>
                        <a:t>archivo </a:t>
                      </a:r>
                      <a:r>
                        <a:rPr lang="es-AR" dirty="0" smtClean="0"/>
                        <a:t>de datos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No Denso</a:t>
                      </a:r>
                      <a:endParaRPr lang="es-ES" dirty="0"/>
                    </a:p>
                  </a:txBody>
                  <a:tcPr/>
                </a:tc>
              </a:tr>
              <a:tr h="566112">
                <a:tc>
                  <a:txBody>
                    <a:bodyPr/>
                    <a:lstStyle/>
                    <a:p>
                      <a:r>
                        <a:rPr lang="es-AR" dirty="0" smtClean="0"/>
                        <a:t>Agrupación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Campo clave de ordenación </a:t>
                      </a:r>
                      <a:r>
                        <a:rPr lang="es-AR" dirty="0" smtClean="0">
                          <a:solidFill>
                            <a:srgbClr val="FF0000"/>
                          </a:solidFill>
                        </a:rPr>
                        <a:t>con repeticiones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Igual al</a:t>
                      </a:r>
                      <a:r>
                        <a:rPr lang="es-AR" baseline="0" dirty="0" smtClean="0"/>
                        <a:t> numero de valores diferentes del campo índice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No Denso</a:t>
                      </a:r>
                      <a:endParaRPr lang="es-ES" dirty="0"/>
                    </a:p>
                  </a:txBody>
                  <a:tcPr/>
                </a:tc>
              </a:tr>
              <a:tr h="566112">
                <a:tc>
                  <a:txBody>
                    <a:bodyPr/>
                    <a:lstStyle/>
                    <a:p>
                      <a:r>
                        <a:rPr lang="es-AR" dirty="0" smtClean="0"/>
                        <a:t>Secundario (Clave)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No</a:t>
                      </a:r>
                      <a:r>
                        <a:rPr lang="es-AR" baseline="0" dirty="0" smtClean="0"/>
                        <a:t> es clave de ordenación y </a:t>
                      </a:r>
                      <a:r>
                        <a:rPr lang="es-AR" baseline="0" dirty="0" smtClean="0">
                          <a:solidFill>
                            <a:srgbClr val="FF0000"/>
                          </a:solidFill>
                        </a:rPr>
                        <a:t>sin repeticiones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Igual al número de registros del archivo de datos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Denso</a:t>
                      </a:r>
                      <a:endParaRPr lang="es-ES" dirty="0"/>
                    </a:p>
                  </a:txBody>
                  <a:tcPr/>
                </a:tc>
              </a:tr>
              <a:tr h="735946">
                <a:tc>
                  <a:txBody>
                    <a:bodyPr/>
                    <a:lstStyle/>
                    <a:p>
                      <a:r>
                        <a:rPr lang="es-AR" dirty="0" smtClean="0"/>
                        <a:t>Secundario </a:t>
                      </a:r>
                    </a:p>
                    <a:p>
                      <a:r>
                        <a:rPr lang="es-AR" dirty="0" smtClean="0"/>
                        <a:t>(No Clave)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No</a:t>
                      </a:r>
                      <a:r>
                        <a:rPr lang="es-AR" baseline="0" dirty="0" smtClean="0"/>
                        <a:t> es clave de ordenación y </a:t>
                      </a:r>
                      <a:r>
                        <a:rPr lang="es-AR" baseline="0" dirty="0" smtClean="0">
                          <a:solidFill>
                            <a:srgbClr val="FF0000"/>
                          </a:solidFill>
                        </a:rPr>
                        <a:t>con repeticiones</a:t>
                      </a:r>
                      <a:endParaRPr lang="es-ES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Igual al numero de registros o al numero de valores diferentes del campo índice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Denso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714488"/>
            <a:ext cx="9144000" cy="488791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s-ES" sz="2400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dirty="0">
                <a:latin typeface="Times New Roman" pitchFamily="18" charset="0"/>
              </a:rPr>
              <a:t>	</a:t>
            </a:r>
            <a:r>
              <a:rPr lang="es-ES" sz="2800" b="1" dirty="0" smtClean="0">
                <a:latin typeface="Times New Roman" pitchFamily="18" charset="0"/>
              </a:rPr>
              <a:t>INDICE:</a:t>
            </a:r>
            <a:r>
              <a:rPr lang="es-ES" sz="2800" dirty="0" smtClean="0">
                <a:latin typeface="Times New Roman" pitchFamily="18" charset="0"/>
              </a:rPr>
              <a:t> es </a:t>
            </a:r>
            <a:r>
              <a:rPr lang="es-ES" sz="2800" dirty="0">
                <a:latin typeface="Times New Roman" pitchFamily="18" charset="0"/>
              </a:rPr>
              <a:t>una estructura de datos auxiliar que ayuda</a:t>
            </a:r>
            <a:r>
              <a:rPr lang="es-ES_tradnl" sz="2800" dirty="0">
                <a:latin typeface="Times New Roman" pitchFamily="18" charset="0"/>
              </a:rPr>
              <a:t> </a:t>
            </a:r>
            <a:r>
              <a:rPr lang="es-ES" sz="2800" dirty="0">
                <a:latin typeface="Times New Roman" pitchFamily="18" charset="0"/>
              </a:rPr>
              <a:t>en la localización de datos bajo una cierta condición de selección.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800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dirty="0">
                <a:latin typeface="Times New Roman" pitchFamily="18" charset="0"/>
              </a:rPr>
              <a:t>	</a:t>
            </a:r>
            <a:r>
              <a:rPr lang="es-ES" sz="2800" b="1" dirty="0" smtClean="0">
                <a:latin typeface="Times New Roman" pitchFamily="18" charset="0"/>
              </a:rPr>
              <a:t>CLAVE DE BUSQUEDA: </a:t>
            </a:r>
            <a:r>
              <a:rPr lang="es-ES" sz="2800" dirty="0" smtClean="0">
                <a:latin typeface="Times New Roman" pitchFamily="18" charset="0"/>
              </a:rPr>
              <a:t>conjunto </a:t>
            </a:r>
            <a:r>
              <a:rPr lang="es-ES" sz="2800" dirty="0">
                <a:latin typeface="Times New Roman" pitchFamily="18" charset="0"/>
              </a:rPr>
              <a:t>de uno o más </a:t>
            </a:r>
            <a:r>
              <a:rPr lang="es-ES_tradnl" sz="2800" dirty="0">
                <a:latin typeface="Times New Roman" pitchFamily="18" charset="0"/>
              </a:rPr>
              <a:t>campos</a:t>
            </a:r>
            <a:r>
              <a:rPr lang="es-ES" sz="2800" dirty="0">
                <a:latin typeface="Times New Roman" pitchFamily="18" charset="0"/>
              </a:rPr>
              <a:t> del archivo </a:t>
            </a:r>
            <a:r>
              <a:rPr lang="es-ES" sz="2800" dirty="0" smtClean="0">
                <a:latin typeface="Times New Roman" pitchFamily="18" charset="0"/>
              </a:rPr>
              <a:t>para </a:t>
            </a:r>
            <a:r>
              <a:rPr lang="es-ES" sz="2800" dirty="0">
                <a:latin typeface="Times New Roman" pitchFamily="18" charset="0"/>
              </a:rPr>
              <a:t>los que se construye el índice. Las entradas de datos del índice nos permiten localizar los registros de datos que tienen un valor de clave de búsqueda concreto.</a:t>
            </a:r>
            <a:r>
              <a:rPr lang="es-ES" sz="2400" dirty="0">
                <a:latin typeface="Times New Roman" pitchFamily="18" charset="0"/>
              </a:rPr>
              <a:t> </a:t>
            </a:r>
            <a:endParaRPr lang="es-ES_tradnl" sz="2400" dirty="0">
              <a:latin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4000" cy="18573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AVANZADAS</a:t>
            </a:r>
          </a:p>
          <a:p>
            <a:pPr lvl="0" algn="ctr" fontAlgn="auto">
              <a:spcAft>
                <a:spcPts val="0"/>
              </a:spcAft>
            </a:pPr>
            <a:r>
              <a:rPr lang="es-ES_tradnl" sz="4400" dirty="0" smtClean="0"/>
              <a:t>Recuperación por índices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28596" y="1785926"/>
            <a:ext cx="8305800" cy="4481554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es-ES_tradnl" sz="2200" b="1" dirty="0" smtClean="0">
                <a:latin typeface="Times New Roman" pitchFamily="18" charset="0"/>
              </a:rPr>
              <a:t>Densos </a:t>
            </a:r>
            <a:r>
              <a:rPr lang="es-ES_tradnl" sz="2200" b="1" dirty="0">
                <a:latin typeface="Times New Roman" pitchFamily="18" charset="0"/>
              </a:rPr>
              <a:t>(dense)</a:t>
            </a:r>
            <a:r>
              <a:rPr lang="es-ES_tradnl" sz="2200" dirty="0">
                <a:latin typeface="Times New Roman" pitchFamily="18" charset="0"/>
              </a:rPr>
              <a:t> (Están todos los valores de la clave)</a:t>
            </a:r>
          </a:p>
          <a:p>
            <a:pPr lvl="1">
              <a:buFont typeface="Wingdings" pitchFamily="2" charset="2"/>
              <a:buNone/>
            </a:pPr>
            <a:r>
              <a:rPr lang="es-ES_tradnl" sz="2200" b="1" dirty="0">
                <a:latin typeface="Times New Roman" pitchFamily="18" charset="0"/>
              </a:rPr>
              <a:t>Dispersos (</a:t>
            </a:r>
            <a:r>
              <a:rPr lang="es-ES_tradnl" sz="2200" b="1" dirty="0" err="1">
                <a:latin typeface="Times New Roman" pitchFamily="18" charset="0"/>
              </a:rPr>
              <a:t>sparse</a:t>
            </a:r>
            <a:r>
              <a:rPr lang="es-ES_tradnl" sz="2200" b="1" dirty="0">
                <a:latin typeface="Times New Roman" pitchFamily="18" charset="0"/>
              </a:rPr>
              <a:t>)</a:t>
            </a:r>
            <a:r>
              <a:rPr lang="es-ES_tradnl" sz="2200" dirty="0">
                <a:latin typeface="Times New Roman" pitchFamily="18" charset="0"/>
              </a:rPr>
              <a:t> (Están algunos valores</a:t>
            </a:r>
            <a:r>
              <a:rPr lang="es-ES_tradnl" sz="2200" dirty="0" smtClean="0">
                <a:latin typeface="Times New Roman" pitchFamily="18" charset="0"/>
              </a:rPr>
              <a:t>)</a:t>
            </a:r>
            <a:endParaRPr lang="es-ES_tradnl" sz="2400" dirty="0"/>
          </a:p>
          <a:p>
            <a:pPr lvl="1"/>
            <a:endParaRPr lang="es-ES_tradnl" sz="2400" dirty="0"/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928662" y="2714620"/>
          <a:ext cx="7215238" cy="3786190"/>
        </p:xfrm>
        <a:graphic>
          <a:graphicData uri="http://schemas.openxmlformats.org/presentationml/2006/ole">
            <p:oleObj spid="_x0000_s61445" name="Imagen de mapa de bits" r:id="rId4" imgW="5266881" imgH="3124088" progId="PBrush">
              <p:embed/>
            </p:oleObj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4000" cy="18573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AVANZADAS</a:t>
            </a:r>
          </a:p>
          <a:p>
            <a:pPr lvl="0" algn="ctr" fontAlgn="auto">
              <a:spcAft>
                <a:spcPts val="0"/>
              </a:spcAft>
            </a:pPr>
            <a:r>
              <a:rPr lang="es-ES_tradnl" sz="4400" dirty="0" smtClean="0"/>
              <a:t>Recuperación por índices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928662" y="1857364"/>
          <a:ext cx="7088189" cy="4214842"/>
        </p:xfrm>
        <a:graphic>
          <a:graphicData uri="http://schemas.openxmlformats.org/presentationml/2006/ole">
            <p:oleObj spid="_x0000_s62469" name="Imagen de mapa de bits" r:id="rId4" imgW="4962188" imgH="3104623" progId="PBrush">
              <p:embed/>
            </p:oleObj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4000" cy="18573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AVANZADAS</a:t>
            </a:r>
          </a:p>
          <a:p>
            <a:pPr lvl="0" algn="ctr" fontAlgn="auto">
              <a:spcAft>
                <a:spcPts val="0"/>
              </a:spcAft>
            </a:pPr>
            <a:r>
              <a:rPr lang="es-ES_tradnl" sz="4400" dirty="0" smtClean="0"/>
              <a:t>Recuperación por índices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4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84" name="Object 0"/>
          <p:cNvGraphicFramePr>
            <a:graphicFrameLocks noChangeAspect="1"/>
          </p:cNvGraphicFramePr>
          <p:nvPr/>
        </p:nvGraphicFramePr>
        <p:xfrm>
          <a:off x="1357290" y="1964691"/>
          <a:ext cx="6500858" cy="4107515"/>
        </p:xfrm>
        <a:graphic>
          <a:graphicData uri="http://schemas.openxmlformats.org/presentationml/2006/ole">
            <p:oleObj spid="_x0000_s144384" name="Documento" r:id="rId4" imgW="3458160" imgH="2604240" progId="Word.Document.8">
              <p:embed/>
            </p:oleObj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4000" cy="18573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+mn-cs"/>
              </a:rPr>
              <a:t>ORGANIZACIONES AVANZADAS</a:t>
            </a:r>
          </a:p>
          <a:p>
            <a:pPr lvl="0" algn="ctr" fontAlgn="auto">
              <a:spcAft>
                <a:spcPts val="0"/>
              </a:spcAft>
            </a:pPr>
            <a:r>
              <a:rPr lang="es-ES_tradnl" sz="4400" dirty="0" smtClean="0"/>
              <a:t>Recuperación por índices</a:t>
            </a:r>
            <a:endParaRPr kumimoji="0" lang="es-ES_tradnl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95440"/>
          </a:xfrm>
        </p:spPr>
        <p:txBody>
          <a:bodyPr>
            <a:normAutofit/>
          </a:bodyPr>
          <a:lstStyle/>
          <a:p>
            <a:pPr algn="ctr"/>
            <a:r>
              <a:rPr lang="es-ES_tradnl" sz="3600" dirty="0"/>
              <a:t>Organizaciones </a:t>
            </a:r>
            <a:r>
              <a:rPr lang="es-ES_tradnl" sz="3600" dirty="0" smtClean="0"/>
              <a:t>avanzadas</a:t>
            </a:r>
            <a:r>
              <a:rPr lang="es-ES_tradnl" sz="3600" dirty="0"/>
              <a:t/>
            </a:r>
            <a:br>
              <a:rPr lang="es-ES_tradnl" sz="3600" dirty="0"/>
            </a:br>
            <a:endParaRPr lang="es-ES_tradnl" sz="3600" dirty="0"/>
          </a:p>
        </p:txBody>
      </p:sp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1113" y="1857364"/>
            <a:ext cx="658177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5643578"/>
            <a:ext cx="1885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9544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600" dirty="0"/>
              <a:t>Organizaciones </a:t>
            </a:r>
            <a:r>
              <a:rPr lang="es-ES_tradnl" sz="3600" dirty="0" smtClean="0"/>
              <a:t>avanzadas</a:t>
            </a:r>
            <a:br>
              <a:rPr lang="es-ES_tradnl" sz="3600" dirty="0" smtClean="0"/>
            </a:br>
            <a:r>
              <a:rPr lang="es-ES_tradnl" sz="3600" dirty="0" smtClean="0"/>
              <a:t>Índices Secundarios</a:t>
            </a:r>
            <a:r>
              <a:rPr lang="es-ES_tradnl" sz="3600" dirty="0"/>
              <a:t/>
            </a:r>
            <a:br>
              <a:rPr lang="es-ES_tradnl" sz="3600" dirty="0"/>
            </a:br>
            <a:endParaRPr lang="es-ES_tradnl" sz="3600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14422"/>
            <a:ext cx="7591425" cy="436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09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5572140"/>
            <a:ext cx="4076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9544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600" dirty="0"/>
              <a:t>Organizaciones </a:t>
            </a:r>
            <a:r>
              <a:rPr lang="es-ES_tradnl" sz="3600" dirty="0" smtClean="0"/>
              <a:t>avanzadas</a:t>
            </a:r>
            <a:br>
              <a:rPr lang="es-ES_tradnl" sz="3600" dirty="0" smtClean="0"/>
            </a:br>
            <a:r>
              <a:rPr lang="es-ES_tradnl" sz="3600" dirty="0" smtClean="0"/>
              <a:t>Árbol B</a:t>
            </a:r>
            <a:r>
              <a:rPr lang="es-ES_tradnl" sz="3600" baseline="30000" dirty="0" smtClean="0"/>
              <a:t>+</a:t>
            </a:r>
            <a:r>
              <a:rPr lang="es-ES_tradnl" sz="3600" dirty="0"/>
              <a:t/>
            </a:r>
            <a:br>
              <a:rPr lang="es-ES_tradnl" sz="3600" dirty="0"/>
            </a:br>
            <a:endParaRPr lang="es-ES_tradnl" sz="3600" dirty="0"/>
          </a:p>
        </p:txBody>
      </p:sp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14422"/>
            <a:ext cx="578647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785786" y="2357430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err="1" smtClean="0"/>
              <a:t>K</a:t>
            </a:r>
            <a:r>
              <a:rPr lang="es-ES" sz="2400" baseline="-25000" dirty="0" err="1" smtClean="0"/>
              <a:t>i</a:t>
            </a:r>
            <a:r>
              <a:rPr lang="es-ES" sz="2400" dirty="0" smtClean="0"/>
              <a:t> son los valores de la clave de búsqueda.</a:t>
            </a:r>
          </a:p>
          <a:p>
            <a:endParaRPr lang="es-ES" sz="2400" dirty="0" smtClean="0"/>
          </a:p>
          <a:p>
            <a:r>
              <a:rPr lang="es-ES" sz="2400" dirty="0" smtClean="0"/>
              <a:t>P</a:t>
            </a:r>
            <a:r>
              <a:rPr lang="es-ES" sz="2400" baseline="-25000" dirty="0" smtClean="0"/>
              <a:t>i</a:t>
            </a:r>
            <a:r>
              <a:rPr lang="es-ES" sz="2400" dirty="0" smtClean="0"/>
              <a:t> son los punteros a los hijos (para nodos no hoja) o a los registros o cajones de registros (para nodos hoja).</a:t>
            </a:r>
          </a:p>
          <a:p>
            <a:endParaRPr lang="es-ES" sz="2400" dirty="0" smtClean="0"/>
          </a:p>
          <a:p>
            <a:r>
              <a:rPr lang="es-ES" sz="2400" dirty="0" smtClean="0"/>
              <a:t>En un nodo las claves de búsqueda están ordenadas.</a:t>
            </a:r>
          </a:p>
          <a:p>
            <a:endParaRPr lang="es-ES" sz="2400" i="1" dirty="0" smtClean="0"/>
          </a:p>
          <a:p>
            <a:pPr lvl="3"/>
            <a:endParaRPr lang="es-ES" sz="2400" i="1" dirty="0" smtClean="0"/>
          </a:p>
          <a:p>
            <a:pPr lvl="3"/>
            <a:r>
              <a:rPr lang="es-ES" sz="2400" i="1" dirty="0" smtClean="0"/>
              <a:t>        K1 &lt; K2 &lt; K3 &lt; . . . &lt; Kn–1</a:t>
            </a:r>
            <a:endParaRPr lang="es-ES" sz="2400" dirty="0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38200" y="533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>
                <a:solidFill>
                  <a:schemeClr val="tx2"/>
                </a:solidFill>
                <a:latin typeface="Tahoma" pitchFamily="34" charset="0"/>
              </a:rPr>
              <a:t>Sistema de Gestión de Archivos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85800" y="16002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Tx/>
              <a:buNone/>
            </a:pP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Provee mecanismos destinados al almacenamiento y acceso a archivos de programas y de datos por parte de procesos y usuarios en línea.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Presenta una vista lógica uniforme del almacenamiento de la información, dado que el S.O abstrae las características físicas del hardware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Compuesto por: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			   Colección Archivos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			+ Estructura de Directorios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 dirty="0">
                <a:solidFill>
                  <a:schemeClr val="tx2"/>
                </a:solidFill>
                <a:latin typeface="Tahoma" pitchFamily="34" charset="0"/>
              </a:rPr>
              <a:t>			+ Particiones</a:t>
            </a:r>
            <a:br>
              <a:rPr lang="es-ES_tradnl" sz="19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190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1900">
                <a:solidFill>
                  <a:schemeClr val="tx2"/>
                </a:solidFill>
                <a:latin typeface="Tahoma" pitchFamily="34" charset="0"/>
              </a:rPr>
            </a:br>
            <a:endParaRPr lang="es-ES_tradnl" sz="36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9544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600" dirty="0"/>
              <a:t>Organizaciones </a:t>
            </a:r>
            <a:r>
              <a:rPr lang="es-ES_tradnl" sz="3600" dirty="0" smtClean="0"/>
              <a:t>avanzadas</a:t>
            </a:r>
            <a:br>
              <a:rPr lang="es-ES_tradnl" sz="3600" dirty="0" smtClean="0"/>
            </a:br>
            <a:r>
              <a:rPr lang="es-ES_tradnl" sz="3600" dirty="0" smtClean="0"/>
              <a:t>Árbol B</a:t>
            </a:r>
            <a:r>
              <a:rPr lang="es-ES_tradnl" sz="3600" baseline="30000" dirty="0" smtClean="0"/>
              <a:t>+</a:t>
            </a:r>
            <a:r>
              <a:rPr lang="es-ES_tradnl" sz="3600" dirty="0"/>
              <a:t/>
            </a:r>
            <a:br>
              <a:rPr lang="es-ES_tradnl" sz="3600" dirty="0"/>
            </a:br>
            <a:endParaRPr lang="es-ES_tradnl" sz="3600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771530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Rectángulo"/>
          <p:cNvSpPr/>
          <p:nvPr/>
        </p:nvSpPr>
        <p:spPr>
          <a:xfrm>
            <a:off x="2428860" y="335756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800" dirty="0" smtClean="0"/>
              <a:t>Árbol B</a:t>
            </a:r>
            <a:r>
              <a:rPr lang="es-ES" sz="1800" baseline="30000" dirty="0" smtClean="0"/>
              <a:t>+</a:t>
            </a:r>
            <a:r>
              <a:rPr lang="es-ES" sz="1800" dirty="0" smtClean="0"/>
              <a:t> del archivo </a:t>
            </a:r>
            <a:r>
              <a:rPr lang="es-ES" sz="1800" i="1" dirty="0" smtClean="0"/>
              <a:t>cuenta (n = 3)</a:t>
            </a:r>
            <a:endParaRPr lang="es-ES" sz="1800" dirty="0"/>
          </a:p>
        </p:txBody>
      </p:sp>
      <p:pic>
        <p:nvPicPr>
          <p:cNvPr id="2109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714752"/>
            <a:ext cx="71247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Rectángulo"/>
          <p:cNvSpPr/>
          <p:nvPr/>
        </p:nvSpPr>
        <p:spPr>
          <a:xfrm>
            <a:off x="2643174" y="57864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800" dirty="0" smtClean="0"/>
              <a:t>Árbol B</a:t>
            </a:r>
            <a:r>
              <a:rPr lang="es-ES" sz="1800" baseline="30000" dirty="0" smtClean="0"/>
              <a:t>+</a:t>
            </a:r>
            <a:r>
              <a:rPr lang="es-ES" sz="1800" dirty="0" smtClean="0"/>
              <a:t> del archivo </a:t>
            </a:r>
            <a:r>
              <a:rPr lang="es-ES" sz="1800" i="1" dirty="0" smtClean="0"/>
              <a:t>cuenta (n = 5)</a:t>
            </a:r>
            <a:endParaRPr lang="es-ES" sz="1800" dirty="0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57488" y="6357958"/>
            <a:ext cx="6286512" cy="415111"/>
          </a:xfrm>
        </p:spPr>
        <p:txBody>
          <a:bodyPr/>
          <a:lstStyle/>
          <a:p>
            <a:r>
              <a:rPr lang="es-ES" sz="1050" b="1" dirty="0" smtClean="0"/>
              <a:t>Fundamentos de bases de datos 4ª Edición  ©</a:t>
            </a:r>
            <a:r>
              <a:rPr lang="es-ES" sz="1050" b="1" dirty="0" err="1" smtClean="0"/>
              <a:t>Silberschatz</a:t>
            </a:r>
            <a:r>
              <a:rPr lang="es-ES" sz="1050" b="1" dirty="0" smtClean="0"/>
              <a:t>, </a:t>
            </a:r>
            <a:r>
              <a:rPr lang="es-ES" sz="1050" b="1" dirty="0" err="1" smtClean="0"/>
              <a:t>Korth</a:t>
            </a:r>
            <a:r>
              <a:rPr lang="es-ES" sz="1050" b="1" dirty="0" smtClean="0"/>
              <a:t> y </a:t>
            </a:r>
            <a:r>
              <a:rPr lang="es-ES" sz="1050" b="1" dirty="0" err="1" smtClean="0"/>
              <a:t>Sudarshan</a:t>
            </a:r>
            <a:endParaRPr lang="es-ES" sz="105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838200" y="533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>
                <a:solidFill>
                  <a:schemeClr val="tx2"/>
                </a:solidFill>
                <a:latin typeface="Tahoma" pitchFamily="34" charset="0"/>
              </a:rPr>
              <a:t>Sistema de Gestión de Archivos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5800" y="23622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Tx/>
              <a:buNone/>
            </a:pPr>
            <a:r>
              <a:rPr lang="es-ES_tradnl" sz="230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>
                <a:solidFill>
                  <a:schemeClr val="tx2"/>
                </a:solidFill>
                <a:latin typeface="Tahoma" pitchFamily="34" charset="0"/>
              </a:rPr>
            </a:br>
            <a:endParaRPr lang="es-ES_tradnl" sz="2300">
              <a:solidFill>
                <a:schemeClr val="tx2"/>
              </a:solidFill>
              <a:latin typeface="Tahoma" pitchFamily="34" charset="0"/>
            </a:endParaRPr>
          </a:p>
        </p:txBody>
      </p:sp>
      <p:graphicFrame>
        <p:nvGraphicFramePr>
          <p:cNvPr id="141312" name="Object 2048"/>
          <p:cNvGraphicFramePr>
            <a:graphicFrameLocks noChangeAspect="1"/>
          </p:cNvGraphicFramePr>
          <p:nvPr/>
        </p:nvGraphicFramePr>
        <p:xfrm>
          <a:off x="1676400" y="2309813"/>
          <a:ext cx="6115050" cy="2895600"/>
        </p:xfrm>
        <a:graphic>
          <a:graphicData uri="http://schemas.openxmlformats.org/presentationml/2006/ole">
            <p:oleObj spid="_x0000_s141312" name="Imagen de mapa de bits" r:id="rId4" imgW="4305294" imgH="2038293" progId="PBrush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7620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>
                <a:solidFill>
                  <a:schemeClr val="tx2"/>
                </a:solidFill>
                <a:latin typeface="Tahoma" pitchFamily="34" charset="0"/>
              </a:rPr>
              <a:t>Sistema de Gestión de Archivos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14282" y="1000108"/>
            <a:ext cx="861060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b="1" u="sng" dirty="0" smtClean="0">
                <a:solidFill>
                  <a:schemeClr val="tx2"/>
                </a:solidFill>
                <a:latin typeface="Tahoma" pitchFamily="34" charset="0"/>
              </a:rPr>
              <a:t>Objetivos</a:t>
            </a: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Cumplir con los requerimientos de usuarios</a:t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Garantizar datos válidos (no corruptos)</a:t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Optimizar el rendimiento (optimización de accesos, fragmentación)</a:t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Soportar diversos dispositivos de almacenamiento</a:t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Minimizar pérdidas de datos (soportar respaldo, copias espejo)</a:t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  <a:t>Ofrecer a los usuarios y procesos una interface normalizada de E/S</a:t>
            </a:r>
            <a:br>
              <a:rPr lang="es-ES_tradnl" sz="2300" dirty="0" smtClean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dirty="0">
                <a:solidFill>
                  <a:schemeClr val="tx2"/>
                </a:solidFill>
                <a:latin typeface="Tahoma" pitchFamily="34" charset="0"/>
              </a:rPr>
              <a:t>Proporcionar soporte multiusuario.</a:t>
            </a:r>
            <a:br>
              <a:rPr lang="es-ES_tradnl" sz="2300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  <p:bldP spid="35844" grpId="0" build="p" bldLvl="4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8382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Tx/>
              <a:buNone/>
            </a:pPr>
            <a:r>
              <a:rPr lang="es-ES_tradnl">
                <a:solidFill>
                  <a:schemeClr val="tx2"/>
                </a:solidFill>
                <a:latin typeface="Tahoma" pitchFamily="34" charset="0"/>
              </a:rPr>
              <a:t>Sistema de Gestión de Archivos</a:t>
            </a:r>
          </a:p>
        </p:txBody>
      </p:sp>
      <p:graphicFrame>
        <p:nvGraphicFramePr>
          <p:cNvPr id="142336" name="Object 2048"/>
          <p:cNvGraphicFramePr>
            <a:graphicFrameLocks noChangeAspect="1"/>
          </p:cNvGraphicFramePr>
          <p:nvPr/>
        </p:nvGraphicFramePr>
        <p:xfrm>
          <a:off x="1371600" y="1065213"/>
          <a:ext cx="6889750" cy="5792787"/>
        </p:xfrm>
        <a:graphic>
          <a:graphicData uri="http://schemas.openxmlformats.org/presentationml/2006/ole">
            <p:oleObj spid="_x0000_s142336" name="VISIO" r:id="rId4" imgW="5212800" imgH="4384080" progId="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dirty="0">
                <a:solidFill>
                  <a:schemeClr val="tx2"/>
                </a:solidFill>
                <a:latin typeface="Tahoma" pitchFamily="34" charset="0"/>
              </a:rPr>
              <a:t>Archivos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04800" y="1143000"/>
            <a:ext cx="8534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None/>
            </a:pPr>
            <a:r>
              <a:rPr lang="es-ES_tradnl" sz="2300" i="1" dirty="0">
                <a:solidFill>
                  <a:schemeClr val="tx2"/>
                </a:solidFill>
                <a:latin typeface="Tahoma" pitchFamily="34" charset="0"/>
              </a:rPr>
              <a:t>“Unidad de almacenamiento lógica persistente, formada por una </a:t>
            </a:r>
            <a:r>
              <a:rPr lang="es-ES_tradnl" sz="2300" i="1" u="sng" dirty="0">
                <a:solidFill>
                  <a:schemeClr val="tx2"/>
                </a:solidFill>
                <a:latin typeface="Tahoma" pitchFamily="34" charset="0"/>
              </a:rPr>
              <a:t>colección </a:t>
            </a:r>
            <a:r>
              <a:rPr lang="es-ES_tradnl" sz="2300" i="1" dirty="0">
                <a:solidFill>
                  <a:schemeClr val="tx2"/>
                </a:solidFill>
                <a:latin typeface="Tahoma" pitchFamily="34" charset="0"/>
              </a:rPr>
              <a:t>de información relacionada, grabada en una memoria secundaria bajo un nombre”</a:t>
            </a:r>
            <a:br>
              <a:rPr lang="es-ES_tradnl" sz="2300" i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i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i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300" i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300" i="1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Datos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b="1" u="sng" dirty="0">
                <a:solidFill>
                  <a:schemeClr val="tx2"/>
                </a:solidFill>
                <a:latin typeface="Tahoma" pitchFamily="34" charset="0"/>
              </a:rPr>
              <a:t>Tipos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		Textos		(todos pueden ser de texto o binarios) 		Programa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La estructura de un archivo está definida por su tipo (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jpg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exe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doc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, </a:t>
            </a:r>
            <a:r>
              <a:rPr lang="es-ES_tradnl" sz="2100" dirty="0" err="1">
                <a:solidFill>
                  <a:schemeClr val="tx2"/>
                </a:solidFill>
                <a:latin typeface="Tahoma" pitchFamily="34" charset="0"/>
              </a:rPr>
              <a:t>etc</a:t>
            </a: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>)</a:t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r>
              <a:rPr lang="es-ES_tradnl" sz="2100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es-ES_tradnl" sz="2100" dirty="0">
                <a:solidFill>
                  <a:schemeClr val="tx2"/>
                </a:solidFill>
                <a:latin typeface="Tahoma" pitchFamily="34" charset="0"/>
              </a:rPr>
            </a:br>
            <a:endParaRPr lang="es-ES_tradnl" sz="4400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Tx/>
              <a:buNone/>
            </a:pPr>
            <a:r>
              <a:rPr lang="es-ES_tradnl" sz="4400" dirty="0">
                <a:solidFill>
                  <a:schemeClr val="tx2"/>
                </a:solidFill>
                <a:latin typeface="Tahoma" pitchFamily="34" charset="0"/>
              </a:rPr>
              <a:t>Archivos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>
            <p:ph type="tbl" idx="1"/>
          </p:nvPr>
        </p:nvGraphicFramePr>
        <p:xfrm>
          <a:off x="1000125" y="1625600"/>
          <a:ext cx="7521575" cy="4565650"/>
        </p:xfrm>
        <a:graphic>
          <a:graphicData uri="http://schemas.openxmlformats.org/presentationml/2006/ole">
            <p:oleObj spid="_x0000_s38916" name="Documento" r:id="rId4" imgW="7755840" imgH="4708440" progId="Word.Document.8">
              <p:embed/>
            </p:oleObj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3405</TotalTime>
  <Words>989</Words>
  <Application>Microsoft PowerPoint</Application>
  <PresentationFormat>Presentación en pantalla (4:3)</PresentationFormat>
  <Paragraphs>191</Paragraphs>
  <Slides>40</Slides>
  <Notes>34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4</vt:i4>
      </vt:variant>
      <vt:variant>
        <vt:lpstr>Títulos de diapositiva</vt:lpstr>
      </vt:variant>
      <vt:variant>
        <vt:i4>40</vt:i4>
      </vt:variant>
    </vt:vector>
  </HeadingPairs>
  <TitlesOfParts>
    <vt:vector size="45" baseType="lpstr">
      <vt:lpstr>Concurrencia</vt:lpstr>
      <vt:lpstr>VISIO</vt:lpstr>
      <vt:lpstr>Imagen de mapa de bits</vt:lpstr>
      <vt:lpstr>Documento</vt:lpstr>
      <vt:lpstr>Document</vt:lpstr>
      <vt:lpstr> Organización de Archivos</vt:lpstr>
      <vt:lpstr>Bibliografía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ORGANIZACIONES AVANZADAS</vt:lpstr>
      <vt:lpstr>Diapositiva 27</vt:lpstr>
      <vt:lpstr>Diapositiva 28</vt:lpstr>
      <vt:lpstr>Organizaciones avanzadas Acceso directo por dispersión Dinámico</vt:lpstr>
      <vt:lpstr>Organizaciones avanzadas Acceso directo por dispersión Dinámico</vt:lpstr>
      <vt:lpstr>Organizaciones avanzadas Acceso directo por dispersión Dinámico</vt:lpstr>
      <vt:lpstr>Diapositiva 32</vt:lpstr>
      <vt:lpstr>Diapositiva 33</vt:lpstr>
      <vt:lpstr>Diapositiva 34</vt:lpstr>
      <vt:lpstr>Diapositiva 35</vt:lpstr>
      <vt:lpstr>Diapositiva 36</vt:lpstr>
      <vt:lpstr>Organizaciones avanzadas </vt:lpstr>
      <vt:lpstr>Organizaciones avanzadas Índices Secundarios </vt:lpstr>
      <vt:lpstr>Organizaciones avanzadas Árbol B+ </vt:lpstr>
      <vt:lpstr>Organizaciones avanzadas Árbol B+ </vt:lpstr>
    </vt:vector>
  </TitlesOfParts>
  <Company>Flia. Rodriguez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G.A. Rodriguez</dc:creator>
  <cp:lastModifiedBy>Carlos G. A. Rodriguez</cp:lastModifiedBy>
  <cp:revision>196</cp:revision>
  <dcterms:created xsi:type="dcterms:W3CDTF">2001-08-17T11:18:19Z</dcterms:created>
  <dcterms:modified xsi:type="dcterms:W3CDTF">2008-12-03T20:08:22Z</dcterms:modified>
</cp:coreProperties>
</file>